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theme/themeOverride12.xml" ContentType="application/vnd.openxmlformats-officedocument.themeOverride+xml"/>
  <Override PartName="/ppt/charts/chart17.xml" ContentType="application/vnd.openxmlformats-officedocument.drawingml.chart+xml"/>
  <Override PartName="/ppt/theme/themeOverride13.xml" ContentType="application/vnd.openxmlformats-officedocument.themeOverride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ppt/theme/themeOverride14.xml" ContentType="application/vnd.openxmlformats-officedocument.themeOverride+xml"/>
  <Override PartName="/ppt/charts/chart19.xml" ContentType="application/vnd.openxmlformats-officedocument.drawingml.chart+xml"/>
  <Override PartName="/ppt/theme/themeOverride15.xml" ContentType="application/vnd.openxmlformats-officedocument.themeOverride+xml"/>
  <Override PartName="/ppt/charts/chart20.xml" ContentType="application/vnd.openxmlformats-officedocument.drawingml.chart+xml"/>
  <Override PartName="/ppt/theme/themeOverride16.xml" ContentType="application/vnd.openxmlformats-officedocument.themeOverride+xml"/>
  <Override PartName="/ppt/charts/chart21.xml" ContentType="application/vnd.openxmlformats-officedocument.drawingml.chart+xml"/>
  <Override PartName="/ppt/theme/themeOverride17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2.xml" ContentType="application/vnd.openxmlformats-officedocument.drawingml.chart+xml"/>
  <Override PartName="/ppt/theme/themeOverride18.xml" ContentType="application/vnd.openxmlformats-officedocument.themeOverride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theme/themeOverride19.xml" ContentType="application/vnd.openxmlformats-officedocument.themeOverride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theme/themeOverride20.xml" ContentType="application/vnd.openxmlformats-officedocument.themeOverride+xml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21.xml" ContentType="application/vnd.openxmlformats-officedocument.themeOverride+xml"/>
  <Override PartName="/ppt/notesSlides/notesSlide20.xml" ContentType="application/vnd.openxmlformats-officedocument.presentationml.notesSlide+xml"/>
  <Override PartName="/ppt/charts/chart28.xml" ContentType="application/vnd.openxmlformats-officedocument.drawingml.chart+xml"/>
  <Override PartName="/ppt/notesSlides/notesSlide21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22.xml" ContentType="application/vnd.openxmlformats-officedocument.presentationml.notesSlide+xml"/>
  <Override PartName="/ppt/charts/chart31.xml" ContentType="application/vnd.openxmlformats-officedocument.drawingml.chart+xml"/>
  <Override PartName="/ppt/notesSlides/notesSlide23.xml" ContentType="application/vnd.openxmlformats-officedocument.presentationml.notesSl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notesSlides/notesSlide24.xml" ContentType="application/vnd.openxmlformats-officedocument.presentationml.notesSlide+xml"/>
  <Override PartName="/ppt/charts/chart3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  <p:sldMasterId id="2147483848" r:id="rId2"/>
  </p:sldMasterIdLst>
  <p:notesMasterIdLst>
    <p:notesMasterId r:id="rId34"/>
  </p:notesMasterIdLst>
  <p:handoutMasterIdLst>
    <p:handoutMasterId r:id="rId35"/>
  </p:handoutMasterIdLst>
  <p:sldIdLst>
    <p:sldId id="259" r:id="rId3"/>
    <p:sldId id="533" r:id="rId4"/>
    <p:sldId id="498" r:id="rId5"/>
    <p:sldId id="500" r:id="rId6"/>
    <p:sldId id="482" r:id="rId7"/>
    <p:sldId id="518" r:id="rId8"/>
    <p:sldId id="490" r:id="rId9"/>
    <p:sldId id="405" r:id="rId10"/>
    <p:sldId id="418" r:id="rId11"/>
    <p:sldId id="513" r:id="rId12"/>
    <p:sldId id="505" r:id="rId13"/>
    <p:sldId id="528" r:id="rId14"/>
    <p:sldId id="509" r:id="rId15"/>
    <p:sldId id="511" r:id="rId16"/>
    <p:sldId id="515" r:id="rId17"/>
    <p:sldId id="551" r:id="rId18"/>
    <p:sldId id="517" r:id="rId19"/>
    <p:sldId id="516" r:id="rId20"/>
    <p:sldId id="534" r:id="rId21"/>
    <p:sldId id="535" r:id="rId22"/>
    <p:sldId id="537" r:id="rId23"/>
    <p:sldId id="519" r:id="rId24"/>
    <p:sldId id="522" r:id="rId25"/>
    <p:sldId id="430" r:id="rId26"/>
    <p:sldId id="548" r:id="rId27"/>
    <p:sldId id="549" r:id="rId28"/>
    <p:sldId id="550" r:id="rId29"/>
    <p:sldId id="525" r:id="rId30"/>
    <p:sldId id="544" r:id="rId31"/>
    <p:sldId id="547" r:id="rId32"/>
    <p:sldId id="552" r:id="rId3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ie" initials="J" lastIdx="0" clrIdx="0"/>
  <p:cmAuthor id="1" name="Francesca Ward" initials="F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FF99"/>
    <a:srgbClr val="BF2F38"/>
    <a:srgbClr val="E69A9F"/>
    <a:srgbClr val="DB676F"/>
    <a:srgbClr val="AC2A33"/>
    <a:srgbClr val="721C22"/>
    <a:srgbClr val="431113"/>
    <a:srgbClr val="FCF2F3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99170" autoAdjust="0"/>
  </p:normalViewPr>
  <p:slideViewPr>
    <p:cSldViewPr>
      <p:cViewPr varScale="1">
        <p:scale>
          <a:sx n="55" d="100"/>
          <a:sy n="55" d="100"/>
        </p:scale>
        <p:origin x="-1013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3020"/>
    </p:cViewPr>
  </p:sorterViewPr>
  <p:notesViewPr>
    <p:cSldViewPr>
      <p:cViewPr varScale="1">
        <p:scale>
          <a:sx n="76" d="100"/>
          <a:sy n="76" d="100"/>
        </p:scale>
        <p:origin x="-216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2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3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4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6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7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18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19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0.xml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1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.larcher\AppData\Local\Microsoft\Windows\Temporary%20Internet%20Files\Content.IE5\B5USBHT7\MyCase%20stats%20(31MAR18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.larcher\AppData\Local\Microsoft\Windows\Temporary%20Internet%20Files\Content.IE5\B5USBHT7\MyCase%20stats%20(31MAR18)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.larcher\AppData\Local\Microsoft\Windows\Temporary%20Internet%20Files\Content.IE5\B5USBHT7\MyCase%20stats%20(31MAR18)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ksbcsfile01\home%20directories$\david.larcher\My%20Documents\A%20-%20Service%20Excellence\TLF%20Surveys\SPS%20Surveys\2018%20Survey\Mirror%202018\Survey%20responses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ksbcsfile01\home%20directories$\david.larcher\My%20Documents\A%20-%20Service%20Excellence\TLF%20Surveys\SPS%20Surveys\2018%20Survey\Mirror%202018\Survey%20responses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ksbcsfile01\home%20directories$\david.larcher\My%20Documents\A%20-%20Service%20Excellence\TLF%20Surveys\SPS%20Surveys\James%20Walker%20Raw%20Data%202014-2018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988409133812463"/>
          <c:y val="5.9393869007757033E-2"/>
          <c:w val="0.42089262117455112"/>
          <c:h val="0.855614480262424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41230"/>
            </a:solidFill>
            <a:ln w="12700">
              <a:noFill/>
              <a:prstDash val="solid"/>
            </a:ln>
          </c:spPr>
          <c:invertIfNegative val="0"/>
          <c:dLbls>
            <c:numFmt formatCode="0%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Sheet1!$C$2:$C$20</c:f>
              <c:strCache>
                <c:ptCount val="19"/>
                <c:pt idx="0">
                  <c:v>JW Benelux (66)</c:v>
                </c:pt>
                <c:pt idx="1">
                  <c:v>JW UK (48)</c:v>
                </c:pt>
                <c:pt idx="2">
                  <c:v>JW France (42)</c:v>
                </c:pt>
                <c:pt idx="3">
                  <c:v>JW Australia (30)</c:v>
                </c:pt>
                <c:pt idx="4">
                  <c:v>JW Deutschland (30)</c:v>
                </c:pt>
                <c:pt idx="5">
                  <c:v>Tiflex (27)</c:v>
                </c:pt>
                <c:pt idx="6">
                  <c:v>JW Norway (21)</c:v>
                </c:pt>
                <c:pt idx="7">
                  <c:v>JW International Team (20)</c:v>
                </c:pt>
                <c:pt idx="8">
                  <c:v>JW Asia Pacific (20)</c:v>
                </c:pt>
                <c:pt idx="9">
                  <c:v>JW Devol (20)</c:v>
                </c:pt>
                <c:pt idx="10">
                  <c:v>JW Iberica (20)</c:v>
                </c:pt>
                <c:pt idx="11">
                  <c:v>JW Ireland (20)</c:v>
                </c:pt>
                <c:pt idx="12">
                  <c:v>JW Italy (20)</c:v>
                </c:pt>
                <c:pt idx="13">
                  <c:v>JW Manufacturing (20)</c:v>
                </c:pt>
                <c:pt idx="14">
                  <c:v>JW New Zealand (20)</c:v>
                </c:pt>
                <c:pt idx="15">
                  <c:v>JW Oil &amp; Gas (20)</c:v>
                </c:pt>
                <c:pt idx="16">
                  <c:v>JW South Africa (20)</c:v>
                </c:pt>
                <c:pt idx="17">
                  <c:v>JW Rotabolt (17)</c:v>
                </c:pt>
                <c:pt idx="18">
                  <c:v>JW Moorflex (6)</c:v>
                </c:pt>
              </c:strCache>
            </c:strRef>
          </c:cat>
          <c:val>
            <c:numRef>
              <c:f>Sheet1!$D$2:$D$20</c:f>
              <c:numCache>
                <c:formatCode>0.0%</c:formatCode>
                <c:ptCount val="19"/>
                <c:pt idx="0">
                  <c:v>0.135523613963039</c:v>
                </c:pt>
                <c:pt idx="1">
                  <c:v>9.856262833675565E-2</c:v>
                </c:pt>
                <c:pt idx="2">
                  <c:v>8.6242299794661192E-2</c:v>
                </c:pt>
                <c:pt idx="3">
                  <c:v>6.1601642710472276E-2</c:v>
                </c:pt>
                <c:pt idx="4">
                  <c:v>6.1601642710472276E-2</c:v>
                </c:pt>
                <c:pt idx="5">
                  <c:v>5.5441478439425061E-2</c:v>
                </c:pt>
                <c:pt idx="6">
                  <c:v>4.3121149897330596E-2</c:v>
                </c:pt>
                <c:pt idx="7">
                  <c:v>4.1067761806981518E-2</c:v>
                </c:pt>
                <c:pt idx="8">
                  <c:v>4.1067761806981518E-2</c:v>
                </c:pt>
                <c:pt idx="9">
                  <c:v>4.1067761806981518E-2</c:v>
                </c:pt>
                <c:pt idx="10">
                  <c:v>4.1067761806981518E-2</c:v>
                </c:pt>
                <c:pt idx="11">
                  <c:v>4.1067761806981518E-2</c:v>
                </c:pt>
                <c:pt idx="12">
                  <c:v>4.1067761806981518E-2</c:v>
                </c:pt>
                <c:pt idx="13">
                  <c:v>4.1067761806981518E-2</c:v>
                </c:pt>
                <c:pt idx="14">
                  <c:v>4.1067761806981518E-2</c:v>
                </c:pt>
                <c:pt idx="15">
                  <c:v>4.1067761806981518E-2</c:v>
                </c:pt>
                <c:pt idx="16">
                  <c:v>4.1067761806981518E-2</c:v>
                </c:pt>
                <c:pt idx="17">
                  <c:v>3.4907597535934289E-2</c:v>
                </c:pt>
                <c:pt idx="18">
                  <c:v>1.2320328542094456E-2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F9-4DD4-B9B2-50D8418577BB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</c:spPr>
          <c:invertIfNegative val="0"/>
          <c:cat>
            <c:strRef>
              <c:f>Sheet1!$C$2:$C$20</c:f>
              <c:strCache>
                <c:ptCount val="19"/>
                <c:pt idx="0">
                  <c:v>JW Benelux (66)</c:v>
                </c:pt>
                <c:pt idx="1">
                  <c:v>JW UK (48)</c:v>
                </c:pt>
                <c:pt idx="2">
                  <c:v>JW France (42)</c:v>
                </c:pt>
                <c:pt idx="3">
                  <c:v>JW Australia (30)</c:v>
                </c:pt>
                <c:pt idx="4">
                  <c:v>JW Deutschland (30)</c:v>
                </c:pt>
                <c:pt idx="5">
                  <c:v>Tiflex (27)</c:v>
                </c:pt>
                <c:pt idx="6">
                  <c:v>JW Norway (21)</c:v>
                </c:pt>
                <c:pt idx="7">
                  <c:v>JW International Team (20)</c:v>
                </c:pt>
                <c:pt idx="8">
                  <c:v>JW Asia Pacific (20)</c:v>
                </c:pt>
                <c:pt idx="9">
                  <c:v>JW Devol (20)</c:v>
                </c:pt>
                <c:pt idx="10">
                  <c:v>JW Iberica (20)</c:v>
                </c:pt>
                <c:pt idx="11">
                  <c:v>JW Ireland (20)</c:v>
                </c:pt>
                <c:pt idx="12">
                  <c:v>JW Italy (20)</c:v>
                </c:pt>
                <c:pt idx="13">
                  <c:v>JW Manufacturing (20)</c:v>
                </c:pt>
                <c:pt idx="14">
                  <c:v>JW New Zealand (20)</c:v>
                </c:pt>
                <c:pt idx="15">
                  <c:v>JW Oil &amp; Gas (20)</c:v>
                </c:pt>
                <c:pt idx="16">
                  <c:v>JW South Africa (20)</c:v>
                </c:pt>
                <c:pt idx="17">
                  <c:v>JW Rotabolt (17)</c:v>
                </c:pt>
                <c:pt idx="18">
                  <c:v>JW Moorflex (6)</c:v>
                </c:pt>
              </c:strCache>
            </c:strRef>
          </c:cat>
          <c:val>
            <c:numRef>
              <c:f>Sheet1!$E$2:$E$20</c:f>
              <c:numCache>
                <c:formatCode>0.0%</c:formatCode>
                <c:ptCount val="19"/>
                <c:pt idx="0">
                  <c:v>9.0909090909090912E-2</c:v>
                </c:pt>
                <c:pt idx="1">
                  <c:v>0.1111111111111111</c:v>
                </c:pt>
                <c:pt idx="2">
                  <c:v>8.6868686868686873E-2</c:v>
                </c:pt>
                <c:pt idx="3">
                  <c:v>6.6666666666666666E-2</c:v>
                </c:pt>
                <c:pt idx="4">
                  <c:v>6.0606060606060608E-2</c:v>
                </c:pt>
                <c:pt idx="5">
                  <c:v>5.0505050505050504E-2</c:v>
                </c:pt>
                <c:pt idx="6">
                  <c:v>6.0606060606060608E-2</c:v>
                </c:pt>
                <c:pt idx="7">
                  <c:v>3.2323232323232323E-2</c:v>
                </c:pt>
                <c:pt idx="8">
                  <c:v>4.0404040404040407E-2</c:v>
                </c:pt>
                <c:pt idx="9">
                  <c:v>4.4444444444444446E-2</c:v>
                </c:pt>
                <c:pt idx="10">
                  <c:v>4.0404040404040407E-2</c:v>
                </c:pt>
                <c:pt idx="11">
                  <c:v>3.0303030303030304E-2</c:v>
                </c:pt>
                <c:pt idx="12">
                  <c:v>4.0404040404040407E-2</c:v>
                </c:pt>
                <c:pt idx="13">
                  <c:v>4.0404040404040407E-2</c:v>
                </c:pt>
                <c:pt idx="14">
                  <c:v>3.0303030303030304E-2</c:v>
                </c:pt>
                <c:pt idx="15">
                  <c:v>3.4343434343434343E-2</c:v>
                </c:pt>
                <c:pt idx="16">
                  <c:v>3.0303030303030304E-2</c:v>
                </c:pt>
                <c:pt idx="17">
                  <c:v>4.0404040404040407E-2</c:v>
                </c:pt>
                <c:pt idx="18">
                  <c:v>3.0303030303030304E-2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F9-4DD4-B9B2-50D841857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43474688"/>
        <c:axId val="143476224"/>
      </c:barChart>
      <c:catAx>
        <c:axId val="1434746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3476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476224"/>
        <c:scaling>
          <c:orientation val="minMax"/>
          <c:max val="0.15000000000000002"/>
          <c:min val="0"/>
        </c:scaling>
        <c:delete val="0"/>
        <c:axPos val="t"/>
        <c:majorGridlines>
          <c:spPr>
            <a:ln w="3175">
              <a:solidFill>
                <a:sysClr val="window" lastClr="FFFFFF">
                  <a:lumMod val="75000"/>
                </a:sysClr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43474688"/>
        <c:crosses val="autoZero"/>
        <c:crossBetween val="between"/>
        <c:majorUnit val="0.1"/>
        <c:minorUnit val="0.1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entury Gothic" pitchFamily="34" charset="0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510074808373842E-2"/>
          <c:y val="8.9785242222264583E-2"/>
          <c:w val="0.80383340268177117"/>
          <c:h val="0.89526702943280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Positive change</c:v>
                </c:pt>
              </c:strCache>
            </c:strRef>
          </c:tx>
          <c:spPr>
            <a:solidFill>
              <a:srgbClr val="00B050"/>
            </a:solidFill>
            <a:ln w="12700">
              <a:noFill/>
              <a:prstDash val="solid"/>
            </a:ln>
          </c:spPr>
          <c:invertIfNegative val="1"/>
          <c:dLbls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B9-42FD-89B2-E52B2B6288D8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B9-42FD-89B2-E52B2B6288D8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B9-42FD-89B2-E52B2B6288D8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B9-42FD-89B2-E52B2B6288D8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B9-42FD-89B2-E52B2B6288D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Sheet1!$C$2:$C$26</c:f>
              <c:numCache>
                <c:formatCode>General</c:formatCode>
                <c:ptCount val="25"/>
              </c:numCache>
            </c:numRef>
          </c:cat>
          <c:val>
            <c:numRef>
              <c:f>Sheet1!$D$2:$D$26</c:f>
              <c:numCache>
                <c:formatCode>General</c:formatCode>
                <c:ptCount val="25"/>
                <c:pt idx="0">
                  <c:v>6.283969548767665E-2</c:v>
                </c:pt>
                <c:pt idx="1">
                  <c:v>7.6578347354352871E-2</c:v>
                </c:pt>
                <c:pt idx="2">
                  <c:v>9.6660128582330529E-2</c:v>
                </c:pt>
                <c:pt idx="3">
                  <c:v>3.8803169307753294E-2</c:v>
                </c:pt>
                <c:pt idx="4">
                  <c:v>0</c:v>
                </c:pt>
                <c:pt idx="5">
                  <c:v>0</c:v>
                </c:pt>
                <c:pt idx="6">
                  <c:v>4.5723370134503227E-2</c:v>
                </c:pt>
                <c:pt idx="7">
                  <c:v>0</c:v>
                </c:pt>
                <c:pt idx="8">
                  <c:v>0.19212415491485402</c:v>
                </c:pt>
                <c:pt idx="9">
                  <c:v>0</c:v>
                </c:pt>
                <c:pt idx="10">
                  <c:v>1.1783525977227427E-2</c:v>
                </c:pt>
                <c:pt idx="11">
                  <c:v>0</c:v>
                </c:pt>
                <c:pt idx="12">
                  <c:v>0.10949141857352096</c:v>
                </c:pt>
                <c:pt idx="13">
                  <c:v>8.4710696828516063E-3</c:v>
                </c:pt>
                <c:pt idx="14">
                  <c:v>0.1609301859871346</c:v>
                </c:pt>
                <c:pt idx="15">
                  <c:v>0.14501958078851551</c:v>
                </c:pt>
                <c:pt idx="16">
                  <c:v>0.16542062703929972</c:v>
                </c:pt>
                <c:pt idx="17">
                  <c:v>0.21568136504846436</c:v>
                </c:pt>
                <c:pt idx="18">
                  <c:v>0.17172252272347421</c:v>
                </c:pt>
                <c:pt idx="19">
                  <c:v>0.11602162938873306</c:v>
                </c:pt>
                <c:pt idx="20">
                  <c:v>6.1382147189467773E-2</c:v>
                </c:pt>
                <c:pt idx="21">
                  <c:v>0.12198547215497602</c:v>
                </c:pt>
                <c:pt idx="22">
                  <c:v>0.10105969680436289</c:v>
                </c:pt>
                <c:pt idx="23">
                  <c:v>0.52067399810004655</c:v>
                </c:pt>
                <c:pt idx="24">
                  <c:v>7.4238507362032635E-2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89-4BD3-B547-D67CF5EAE49E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>
                    <a:noFill/>
                    <a:prstDash val="solid"/>
                  </a:ln>
                </c14:spPr>
              </c14:invertSolidFillFmt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Negative change</c:v>
                </c:pt>
              </c:strCache>
            </c:strRef>
          </c:tx>
          <c:spPr>
            <a:solidFill>
              <a:srgbClr val="BF2F38"/>
            </a:solidFill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B9-42FD-89B2-E52B2B6288D8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B9-42FD-89B2-E52B2B6288D8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B9-42FD-89B2-E52B2B6288D8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DB9-42FD-89B2-E52B2B6288D8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DB9-42FD-89B2-E52B2B6288D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Sheet1!$C$2:$C$26</c:f>
              <c:numCache>
                <c:formatCode>General</c:formatCode>
                <c:ptCount val="25"/>
              </c:numCache>
            </c:numRef>
          </c:cat>
          <c:val>
            <c:numRef>
              <c:f>Sheet1!$E$2:$E$26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-2.6881098384055946E-2</c:v>
                </c:pt>
                <c:pt idx="5">
                  <c:v>-3.2162295893122028E-2</c:v>
                </c:pt>
                <c:pt idx="6">
                  <c:v>0</c:v>
                </c:pt>
                <c:pt idx="7">
                  <c:v>-3.3344672201742753E-3</c:v>
                </c:pt>
                <c:pt idx="8">
                  <c:v>0</c:v>
                </c:pt>
                <c:pt idx="9">
                  <c:v>-4.2804490611839441E-2</c:v>
                </c:pt>
                <c:pt idx="10">
                  <c:v>0</c:v>
                </c:pt>
                <c:pt idx="11">
                  <c:v>-4.4513747454169916E-2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89-4BD3-B547-D67CF5EAE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43424512"/>
        <c:axId val="143446784"/>
      </c:barChart>
      <c:catAx>
        <c:axId val="14342451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43446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446784"/>
        <c:scaling>
          <c:orientation val="minMax"/>
          <c:max val="0.60000000000000009"/>
          <c:min val="-0.2"/>
        </c:scaling>
        <c:delete val="0"/>
        <c:axPos val="t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43424512"/>
        <c:crosses val="autoZero"/>
        <c:crossBetween val="between"/>
        <c:majorUnit val="0.2"/>
        <c:minorUnit val="2.0000000000000004E-2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entury Gothic" pitchFamily="34" charset="0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5939392778487178"/>
          <c:y val="7.3609339416012637E-2"/>
          <c:w val="0.60899703928913396"/>
          <c:h val="0.8551525696196433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BF2F38"/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Sheet1!$B$2:$B$26</c:f>
              <c:strCache>
                <c:ptCount val="25"/>
                <c:pt idx="0">
                  <c:v>Product quality</c:v>
                </c:pt>
                <c:pt idx="1">
                  <c:v>Keeping promises &amp; commitments</c:v>
                </c:pt>
                <c:pt idx="2">
                  <c:v>Honesty/openness when things go wrong</c:v>
                </c:pt>
                <c:pt idx="3">
                  <c:v>Product performance</c:v>
                </c:pt>
                <c:pt idx="4">
                  <c:v>Reacting to emergency situations</c:v>
                </c:pt>
                <c:pt idx="5">
                  <c:v>Handling of problems (86)</c:v>
                </c:pt>
                <c:pt idx="6">
                  <c:v>Reliability of delivery</c:v>
                </c:pt>
                <c:pt idx="7">
                  <c:v>Responsiveness of staff</c:v>
                </c:pt>
                <c:pt idx="8">
                  <c:v>Integrity of supplier</c:v>
                </c:pt>
                <c:pt idx="9">
                  <c:v>Expertise of staff</c:v>
                </c:pt>
                <c:pt idx="10">
                  <c:v>Clear points of contact</c:v>
                </c:pt>
                <c:pt idx="11">
                  <c:v>Helpfulness of staff</c:v>
                </c:pt>
                <c:pt idx="12">
                  <c:v>Understanding your business needs</c:v>
                </c:pt>
                <c:pt idx="13">
                  <c:v>Lead time</c:v>
                </c:pt>
                <c:pt idx="14">
                  <c:v>Provision of information on order delivery</c:v>
                </c:pt>
                <c:pt idx="15">
                  <c:v>Value for money</c:v>
                </c:pt>
                <c:pt idx="16">
                  <c:v>Quality Assurance Regimes</c:v>
                </c:pt>
                <c:pt idx="17">
                  <c:v>Quotation</c:v>
                </c:pt>
                <c:pt idx="18">
                  <c:v>Clarity of pricing</c:v>
                </c:pt>
                <c:pt idx="19">
                  <c:v>Ease of ordering</c:v>
                </c:pt>
                <c:pt idx="20">
                  <c:v>Developing a relationship</c:v>
                </c:pt>
                <c:pt idx="21">
                  <c:v>Competitiveness of price</c:v>
                </c:pt>
                <c:pt idx="22">
                  <c:v>Local technical support</c:v>
                </c:pt>
                <c:pt idx="23">
                  <c:v>Pro-activity in cost reduction (359)</c:v>
                </c:pt>
                <c:pt idx="24">
                  <c:v>Packaging &amp; labelling of your products/delivery</c:v>
                </c:pt>
              </c:strCache>
            </c:strRef>
          </c:cat>
          <c:val>
            <c:numRef>
              <c:f>Sheet1!$C$2:$C$26</c:f>
              <c:numCache>
                <c:formatCode>0.0%</c:formatCode>
                <c:ptCount val="25"/>
                <c:pt idx="0">
                  <c:v>2.1459227467811159E-3</c:v>
                </c:pt>
                <c:pt idx="1">
                  <c:v>6.3291139240506328E-3</c:v>
                </c:pt>
                <c:pt idx="2">
                  <c:v>4.7619047619047623E-3</c:v>
                </c:pt>
                <c:pt idx="3">
                  <c:v>0</c:v>
                </c:pt>
                <c:pt idx="4">
                  <c:v>2.5839793281653748E-3</c:v>
                </c:pt>
                <c:pt idx="5">
                  <c:v>3.4883720930232558E-2</c:v>
                </c:pt>
                <c:pt idx="6">
                  <c:v>2.1645021645021645E-3</c:v>
                </c:pt>
                <c:pt idx="7">
                  <c:v>2.070393374741201E-3</c:v>
                </c:pt>
                <c:pt idx="8">
                  <c:v>2.1978021978021978E-3</c:v>
                </c:pt>
                <c:pt idx="9">
                  <c:v>2.1551724137931034E-3</c:v>
                </c:pt>
                <c:pt idx="10">
                  <c:v>4.1753653444676405E-3</c:v>
                </c:pt>
                <c:pt idx="11">
                  <c:v>2.0833333333333333E-3</c:v>
                </c:pt>
                <c:pt idx="12">
                  <c:v>2.1881838074398249E-3</c:v>
                </c:pt>
                <c:pt idx="13">
                  <c:v>2.1598272138228943E-3</c:v>
                </c:pt>
                <c:pt idx="14">
                  <c:v>6.8337129840546698E-3</c:v>
                </c:pt>
                <c:pt idx="15">
                  <c:v>6.7873303167420816E-3</c:v>
                </c:pt>
                <c:pt idx="16">
                  <c:v>0</c:v>
                </c:pt>
                <c:pt idx="17">
                  <c:v>0</c:v>
                </c:pt>
                <c:pt idx="18">
                  <c:v>2.2026431718061676E-3</c:v>
                </c:pt>
                <c:pt idx="19">
                  <c:v>0</c:v>
                </c:pt>
                <c:pt idx="20">
                  <c:v>4.4052863436123352E-3</c:v>
                </c:pt>
                <c:pt idx="21">
                  <c:v>1.2500000000000001E-2</c:v>
                </c:pt>
                <c:pt idx="22">
                  <c:v>4.7281323877068557E-3</c:v>
                </c:pt>
                <c:pt idx="23">
                  <c:v>1.1142061281337047E-2</c:v>
                </c:pt>
                <c:pt idx="2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89-4FA1-9B06-4F757D19872A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BF2F38"/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Sheet1!$B$2:$B$26</c:f>
              <c:strCache>
                <c:ptCount val="25"/>
                <c:pt idx="0">
                  <c:v>Product quality</c:v>
                </c:pt>
                <c:pt idx="1">
                  <c:v>Keeping promises &amp; commitments</c:v>
                </c:pt>
                <c:pt idx="2">
                  <c:v>Honesty/openness when things go wrong</c:v>
                </c:pt>
                <c:pt idx="3">
                  <c:v>Product performance</c:v>
                </c:pt>
                <c:pt idx="4">
                  <c:v>Reacting to emergency situations</c:v>
                </c:pt>
                <c:pt idx="5">
                  <c:v>Handling of problems (86)</c:v>
                </c:pt>
                <c:pt idx="6">
                  <c:v>Reliability of delivery</c:v>
                </c:pt>
                <c:pt idx="7">
                  <c:v>Responsiveness of staff</c:v>
                </c:pt>
                <c:pt idx="8">
                  <c:v>Integrity of supplier</c:v>
                </c:pt>
                <c:pt idx="9">
                  <c:v>Expertise of staff</c:v>
                </c:pt>
                <c:pt idx="10">
                  <c:v>Clear points of contact</c:v>
                </c:pt>
                <c:pt idx="11">
                  <c:v>Helpfulness of staff</c:v>
                </c:pt>
                <c:pt idx="12">
                  <c:v>Understanding your business needs</c:v>
                </c:pt>
                <c:pt idx="13">
                  <c:v>Lead time</c:v>
                </c:pt>
                <c:pt idx="14">
                  <c:v>Provision of information on order delivery</c:v>
                </c:pt>
                <c:pt idx="15">
                  <c:v>Value for money</c:v>
                </c:pt>
                <c:pt idx="16">
                  <c:v>Quality Assurance Regimes</c:v>
                </c:pt>
                <c:pt idx="17">
                  <c:v>Quotation</c:v>
                </c:pt>
                <c:pt idx="18">
                  <c:v>Clarity of pricing</c:v>
                </c:pt>
                <c:pt idx="19">
                  <c:v>Ease of ordering</c:v>
                </c:pt>
                <c:pt idx="20">
                  <c:v>Developing a relationship</c:v>
                </c:pt>
                <c:pt idx="21">
                  <c:v>Competitiveness of price</c:v>
                </c:pt>
                <c:pt idx="22">
                  <c:v>Local technical support</c:v>
                </c:pt>
                <c:pt idx="23">
                  <c:v>Pro-activity in cost reduction (359)</c:v>
                </c:pt>
                <c:pt idx="24">
                  <c:v>Packaging &amp; labelling of your products/delivery</c:v>
                </c:pt>
              </c:strCache>
            </c:strRef>
          </c:cat>
          <c:val>
            <c:numRef>
              <c:f>Sheet1!$D$2:$D$26</c:f>
              <c:numCache>
                <c:formatCode>0.0%</c:formatCode>
                <c:ptCount val="25"/>
                <c:pt idx="0">
                  <c:v>0</c:v>
                </c:pt>
                <c:pt idx="1">
                  <c:v>4.2194092827004216E-3</c:v>
                </c:pt>
                <c:pt idx="2">
                  <c:v>0</c:v>
                </c:pt>
                <c:pt idx="3">
                  <c:v>0</c:v>
                </c:pt>
                <c:pt idx="4">
                  <c:v>7.7519379844961239E-3</c:v>
                </c:pt>
                <c:pt idx="5">
                  <c:v>3.4883720930232558E-2</c:v>
                </c:pt>
                <c:pt idx="6">
                  <c:v>4.329004329004329E-3</c:v>
                </c:pt>
                <c:pt idx="7">
                  <c:v>4.140786749482402E-3</c:v>
                </c:pt>
                <c:pt idx="8">
                  <c:v>2.1978021978021978E-3</c:v>
                </c:pt>
                <c:pt idx="9">
                  <c:v>2.1551724137931034E-3</c:v>
                </c:pt>
                <c:pt idx="10">
                  <c:v>0</c:v>
                </c:pt>
                <c:pt idx="11">
                  <c:v>2.0833333333333333E-3</c:v>
                </c:pt>
                <c:pt idx="12">
                  <c:v>4.3763676148796497E-3</c:v>
                </c:pt>
                <c:pt idx="13">
                  <c:v>6.4794816414686825E-3</c:v>
                </c:pt>
                <c:pt idx="14">
                  <c:v>4.5558086560364463E-3</c:v>
                </c:pt>
                <c:pt idx="15">
                  <c:v>4.5248868778280547E-3</c:v>
                </c:pt>
                <c:pt idx="16">
                  <c:v>2.6954177897574125E-3</c:v>
                </c:pt>
                <c:pt idx="17">
                  <c:v>0</c:v>
                </c:pt>
                <c:pt idx="18">
                  <c:v>2.2026431718061676E-3</c:v>
                </c:pt>
                <c:pt idx="19">
                  <c:v>0</c:v>
                </c:pt>
                <c:pt idx="20">
                  <c:v>8.8105726872246704E-3</c:v>
                </c:pt>
                <c:pt idx="21">
                  <c:v>5.0000000000000001E-3</c:v>
                </c:pt>
                <c:pt idx="22">
                  <c:v>4.7281323877068557E-3</c:v>
                </c:pt>
                <c:pt idx="23">
                  <c:v>1.3927576601671309E-2</c:v>
                </c:pt>
                <c:pt idx="2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A89-4FA1-9B06-4F757D19872A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F2F38"/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Sheet1!$B$2:$B$26</c:f>
              <c:strCache>
                <c:ptCount val="25"/>
                <c:pt idx="0">
                  <c:v>Product quality</c:v>
                </c:pt>
                <c:pt idx="1">
                  <c:v>Keeping promises &amp; commitments</c:v>
                </c:pt>
                <c:pt idx="2">
                  <c:v>Honesty/openness when things go wrong</c:v>
                </c:pt>
                <c:pt idx="3">
                  <c:v>Product performance</c:v>
                </c:pt>
                <c:pt idx="4">
                  <c:v>Reacting to emergency situations</c:v>
                </c:pt>
                <c:pt idx="5">
                  <c:v>Handling of problems (86)</c:v>
                </c:pt>
                <c:pt idx="6">
                  <c:v>Reliability of delivery</c:v>
                </c:pt>
                <c:pt idx="7">
                  <c:v>Responsiveness of staff</c:v>
                </c:pt>
                <c:pt idx="8">
                  <c:v>Integrity of supplier</c:v>
                </c:pt>
                <c:pt idx="9">
                  <c:v>Expertise of staff</c:v>
                </c:pt>
                <c:pt idx="10">
                  <c:v>Clear points of contact</c:v>
                </c:pt>
                <c:pt idx="11">
                  <c:v>Helpfulness of staff</c:v>
                </c:pt>
                <c:pt idx="12">
                  <c:v>Understanding your business needs</c:v>
                </c:pt>
                <c:pt idx="13">
                  <c:v>Lead time</c:v>
                </c:pt>
                <c:pt idx="14">
                  <c:v>Provision of information on order delivery</c:v>
                </c:pt>
                <c:pt idx="15">
                  <c:v>Value for money</c:v>
                </c:pt>
                <c:pt idx="16">
                  <c:v>Quality Assurance Regimes</c:v>
                </c:pt>
                <c:pt idx="17">
                  <c:v>Quotation</c:v>
                </c:pt>
                <c:pt idx="18">
                  <c:v>Clarity of pricing</c:v>
                </c:pt>
                <c:pt idx="19">
                  <c:v>Ease of ordering</c:v>
                </c:pt>
                <c:pt idx="20">
                  <c:v>Developing a relationship</c:v>
                </c:pt>
                <c:pt idx="21">
                  <c:v>Competitiveness of price</c:v>
                </c:pt>
                <c:pt idx="22">
                  <c:v>Local technical support</c:v>
                </c:pt>
                <c:pt idx="23">
                  <c:v>Pro-activity in cost reduction (359)</c:v>
                </c:pt>
                <c:pt idx="24">
                  <c:v>Packaging &amp; labelling of your products/delivery</c:v>
                </c:pt>
              </c:strCache>
            </c:strRef>
          </c:cat>
          <c:val>
            <c:numRef>
              <c:f>Sheet1!$E$2:$E$26</c:f>
              <c:numCache>
                <c:formatCode>0.0%</c:formatCode>
                <c:ptCount val="25"/>
                <c:pt idx="0">
                  <c:v>0</c:v>
                </c:pt>
                <c:pt idx="1">
                  <c:v>2.1097046413502108E-3</c:v>
                </c:pt>
                <c:pt idx="2">
                  <c:v>4.7619047619047623E-3</c:v>
                </c:pt>
                <c:pt idx="3">
                  <c:v>0</c:v>
                </c:pt>
                <c:pt idx="4">
                  <c:v>2.5839793281653748E-3</c:v>
                </c:pt>
                <c:pt idx="5">
                  <c:v>3.4883720930232558E-2</c:v>
                </c:pt>
                <c:pt idx="6">
                  <c:v>0</c:v>
                </c:pt>
                <c:pt idx="7">
                  <c:v>2.070393374741201E-3</c:v>
                </c:pt>
                <c:pt idx="8">
                  <c:v>2.1978021978021978E-3</c:v>
                </c:pt>
                <c:pt idx="9">
                  <c:v>0</c:v>
                </c:pt>
                <c:pt idx="10">
                  <c:v>6.2630480167014616E-3</c:v>
                </c:pt>
                <c:pt idx="11">
                  <c:v>2.0833333333333333E-3</c:v>
                </c:pt>
                <c:pt idx="12">
                  <c:v>6.5645514223194746E-3</c:v>
                </c:pt>
                <c:pt idx="13">
                  <c:v>1.7278617710583154E-2</c:v>
                </c:pt>
                <c:pt idx="14">
                  <c:v>9.1116173120728925E-3</c:v>
                </c:pt>
                <c:pt idx="15">
                  <c:v>1.3574660633484163E-2</c:v>
                </c:pt>
                <c:pt idx="16">
                  <c:v>5.3908355795148251E-3</c:v>
                </c:pt>
                <c:pt idx="17">
                  <c:v>0</c:v>
                </c:pt>
                <c:pt idx="18">
                  <c:v>0</c:v>
                </c:pt>
                <c:pt idx="19">
                  <c:v>2.2026431718061676E-3</c:v>
                </c:pt>
                <c:pt idx="20">
                  <c:v>8.8105726872246704E-3</c:v>
                </c:pt>
                <c:pt idx="21">
                  <c:v>0.02</c:v>
                </c:pt>
                <c:pt idx="22">
                  <c:v>7.0921985815602835E-3</c:v>
                </c:pt>
                <c:pt idx="23">
                  <c:v>2.7855153203342618E-2</c:v>
                </c:pt>
                <c:pt idx="24">
                  <c:v>2.4390243902439024E-3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A89-4FA1-9B06-4F757D19872A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BF2F38"/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Sheet1!$B$2:$B$26</c:f>
              <c:strCache>
                <c:ptCount val="25"/>
                <c:pt idx="0">
                  <c:v>Product quality</c:v>
                </c:pt>
                <c:pt idx="1">
                  <c:v>Keeping promises &amp; commitments</c:v>
                </c:pt>
                <c:pt idx="2">
                  <c:v>Honesty/openness when things go wrong</c:v>
                </c:pt>
                <c:pt idx="3">
                  <c:v>Product performance</c:v>
                </c:pt>
                <c:pt idx="4">
                  <c:v>Reacting to emergency situations</c:v>
                </c:pt>
                <c:pt idx="5">
                  <c:v>Handling of problems (86)</c:v>
                </c:pt>
                <c:pt idx="6">
                  <c:v>Reliability of delivery</c:v>
                </c:pt>
                <c:pt idx="7">
                  <c:v>Responsiveness of staff</c:v>
                </c:pt>
                <c:pt idx="8">
                  <c:v>Integrity of supplier</c:v>
                </c:pt>
                <c:pt idx="9">
                  <c:v>Expertise of staff</c:v>
                </c:pt>
                <c:pt idx="10">
                  <c:v>Clear points of contact</c:v>
                </c:pt>
                <c:pt idx="11">
                  <c:v>Helpfulness of staff</c:v>
                </c:pt>
                <c:pt idx="12">
                  <c:v>Understanding your business needs</c:v>
                </c:pt>
                <c:pt idx="13">
                  <c:v>Lead time</c:v>
                </c:pt>
                <c:pt idx="14">
                  <c:v>Provision of information on order delivery</c:v>
                </c:pt>
                <c:pt idx="15">
                  <c:v>Value for money</c:v>
                </c:pt>
                <c:pt idx="16">
                  <c:v>Quality Assurance Regimes</c:v>
                </c:pt>
                <c:pt idx="17">
                  <c:v>Quotation</c:v>
                </c:pt>
                <c:pt idx="18">
                  <c:v>Clarity of pricing</c:v>
                </c:pt>
                <c:pt idx="19">
                  <c:v>Ease of ordering</c:v>
                </c:pt>
                <c:pt idx="20">
                  <c:v>Developing a relationship</c:v>
                </c:pt>
                <c:pt idx="21">
                  <c:v>Competitiveness of price</c:v>
                </c:pt>
                <c:pt idx="22">
                  <c:v>Local technical support</c:v>
                </c:pt>
                <c:pt idx="23">
                  <c:v>Pro-activity in cost reduction (359)</c:v>
                </c:pt>
                <c:pt idx="24">
                  <c:v>Packaging &amp; labelling of your products/delivery</c:v>
                </c:pt>
              </c:strCache>
            </c:strRef>
          </c:cat>
          <c:val>
            <c:numRef>
              <c:f>Sheet1!$F$2:$F$26</c:f>
              <c:numCache>
                <c:formatCode>0.0%</c:formatCode>
                <c:ptCount val="25"/>
                <c:pt idx="0">
                  <c:v>0</c:v>
                </c:pt>
                <c:pt idx="1">
                  <c:v>8.4388185654008432E-3</c:v>
                </c:pt>
                <c:pt idx="2">
                  <c:v>2.3809523809523812E-3</c:v>
                </c:pt>
                <c:pt idx="3">
                  <c:v>2.2935779816513763E-3</c:v>
                </c:pt>
                <c:pt idx="4">
                  <c:v>1.2919896640826873E-2</c:v>
                </c:pt>
                <c:pt idx="5">
                  <c:v>5.8139534883720929E-2</c:v>
                </c:pt>
                <c:pt idx="6">
                  <c:v>8.658008658008658E-3</c:v>
                </c:pt>
                <c:pt idx="7">
                  <c:v>4.140786749482402E-3</c:v>
                </c:pt>
                <c:pt idx="8">
                  <c:v>2.1978021978021978E-3</c:v>
                </c:pt>
                <c:pt idx="9">
                  <c:v>2.1551724137931034E-3</c:v>
                </c:pt>
                <c:pt idx="10">
                  <c:v>2.0876826722338203E-3</c:v>
                </c:pt>
                <c:pt idx="11">
                  <c:v>4.1666666666666666E-3</c:v>
                </c:pt>
                <c:pt idx="12">
                  <c:v>6.5645514223194746E-3</c:v>
                </c:pt>
                <c:pt idx="13">
                  <c:v>2.159827213822894E-2</c:v>
                </c:pt>
                <c:pt idx="14">
                  <c:v>1.1389521640091117E-2</c:v>
                </c:pt>
                <c:pt idx="15">
                  <c:v>2.4886877828054297E-2</c:v>
                </c:pt>
                <c:pt idx="16">
                  <c:v>5.3908355795148251E-3</c:v>
                </c:pt>
                <c:pt idx="17">
                  <c:v>2.1978021978021978E-3</c:v>
                </c:pt>
                <c:pt idx="18">
                  <c:v>1.5418502202643172E-2</c:v>
                </c:pt>
                <c:pt idx="19">
                  <c:v>2.2026431718061676E-3</c:v>
                </c:pt>
                <c:pt idx="20">
                  <c:v>6.6079295154185024E-3</c:v>
                </c:pt>
                <c:pt idx="21">
                  <c:v>2.2499999999999999E-2</c:v>
                </c:pt>
                <c:pt idx="22">
                  <c:v>4.7281323877068557E-3</c:v>
                </c:pt>
                <c:pt idx="23">
                  <c:v>3.6211699164345405E-2</c:v>
                </c:pt>
                <c:pt idx="24">
                  <c:v>7.3170731707317077E-3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A89-4FA1-9B06-4F757D19872A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BF2F38"/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Sheet1!$B$2:$B$26</c:f>
              <c:strCache>
                <c:ptCount val="25"/>
                <c:pt idx="0">
                  <c:v>Product quality</c:v>
                </c:pt>
                <c:pt idx="1">
                  <c:v>Keeping promises &amp; commitments</c:v>
                </c:pt>
                <c:pt idx="2">
                  <c:v>Honesty/openness when things go wrong</c:v>
                </c:pt>
                <c:pt idx="3">
                  <c:v>Product performance</c:v>
                </c:pt>
                <c:pt idx="4">
                  <c:v>Reacting to emergency situations</c:v>
                </c:pt>
                <c:pt idx="5">
                  <c:v>Handling of problems (86)</c:v>
                </c:pt>
                <c:pt idx="6">
                  <c:v>Reliability of delivery</c:v>
                </c:pt>
                <c:pt idx="7">
                  <c:v>Responsiveness of staff</c:v>
                </c:pt>
                <c:pt idx="8">
                  <c:v>Integrity of supplier</c:v>
                </c:pt>
                <c:pt idx="9">
                  <c:v>Expertise of staff</c:v>
                </c:pt>
                <c:pt idx="10">
                  <c:v>Clear points of contact</c:v>
                </c:pt>
                <c:pt idx="11">
                  <c:v>Helpfulness of staff</c:v>
                </c:pt>
                <c:pt idx="12">
                  <c:v>Understanding your business needs</c:v>
                </c:pt>
                <c:pt idx="13">
                  <c:v>Lead time</c:v>
                </c:pt>
                <c:pt idx="14">
                  <c:v>Provision of information on order delivery</c:v>
                </c:pt>
                <c:pt idx="15">
                  <c:v>Value for money</c:v>
                </c:pt>
                <c:pt idx="16">
                  <c:v>Quality Assurance Regimes</c:v>
                </c:pt>
                <c:pt idx="17">
                  <c:v>Quotation</c:v>
                </c:pt>
                <c:pt idx="18">
                  <c:v>Clarity of pricing</c:v>
                </c:pt>
                <c:pt idx="19">
                  <c:v>Ease of ordering</c:v>
                </c:pt>
                <c:pt idx="20">
                  <c:v>Developing a relationship</c:v>
                </c:pt>
                <c:pt idx="21">
                  <c:v>Competitiveness of price</c:v>
                </c:pt>
                <c:pt idx="22">
                  <c:v>Local technical support</c:v>
                </c:pt>
                <c:pt idx="23">
                  <c:v>Pro-activity in cost reduction (359)</c:v>
                </c:pt>
                <c:pt idx="24">
                  <c:v>Packaging &amp; labelling of your products/delivery</c:v>
                </c:pt>
              </c:strCache>
            </c:strRef>
          </c:cat>
          <c:val>
            <c:numRef>
              <c:f>Sheet1!$G$2:$G$26</c:f>
              <c:numCache>
                <c:formatCode>0.0%</c:formatCode>
                <c:ptCount val="25"/>
                <c:pt idx="0">
                  <c:v>1.2875536480686695E-2</c:v>
                </c:pt>
                <c:pt idx="1">
                  <c:v>2.1097046413502109E-2</c:v>
                </c:pt>
                <c:pt idx="2">
                  <c:v>2.6190476190476191E-2</c:v>
                </c:pt>
                <c:pt idx="3">
                  <c:v>9.1743119266055051E-3</c:v>
                </c:pt>
                <c:pt idx="4">
                  <c:v>3.6175710594315243E-2</c:v>
                </c:pt>
                <c:pt idx="5">
                  <c:v>9.3023255813953487E-2</c:v>
                </c:pt>
                <c:pt idx="6">
                  <c:v>2.813852813852814E-2</c:v>
                </c:pt>
                <c:pt idx="7">
                  <c:v>1.6563146997929608E-2</c:v>
                </c:pt>
                <c:pt idx="8">
                  <c:v>8.7912087912087912E-3</c:v>
                </c:pt>
                <c:pt idx="9">
                  <c:v>2.1551724137931036E-2</c:v>
                </c:pt>
                <c:pt idx="10">
                  <c:v>2.2964509394572025E-2</c:v>
                </c:pt>
                <c:pt idx="11">
                  <c:v>1.4583333333333334E-2</c:v>
                </c:pt>
                <c:pt idx="12">
                  <c:v>1.7505470459518599E-2</c:v>
                </c:pt>
                <c:pt idx="13">
                  <c:v>7.3434125269978404E-2</c:v>
                </c:pt>
                <c:pt idx="14">
                  <c:v>3.8724373576309798E-2</c:v>
                </c:pt>
                <c:pt idx="15">
                  <c:v>5.2036199095022627E-2</c:v>
                </c:pt>
                <c:pt idx="16">
                  <c:v>1.078167115902965E-2</c:v>
                </c:pt>
                <c:pt idx="17">
                  <c:v>1.3186813186813187E-2</c:v>
                </c:pt>
                <c:pt idx="18">
                  <c:v>3.0837004405286344E-2</c:v>
                </c:pt>
                <c:pt idx="19">
                  <c:v>4.4052863436123352E-3</c:v>
                </c:pt>
                <c:pt idx="20">
                  <c:v>2.643171806167401E-2</c:v>
                </c:pt>
                <c:pt idx="21">
                  <c:v>0.1</c:v>
                </c:pt>
                <c:pt idx="22">
                  <c:v>4.0189125295508277E-2</c:v>
                </c:pt>
                <c:pt idx="23">
                  <c:v>9.7493036211699163E-2</c:v>
                </c:pt>
                <c:pt idx="24">
                  <c:v>3.1707317073170732E-2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A89-4FA1-9B06-4F757D19872A}"/>
            </c:ext>
          </c:extLst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BF2F38"/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Sheet1!$B$2:$B$26</c:f>
              <c:strCache>
                <c:ptCount val="25"/>
                <c:pt idx="0">
                  <c:v>Product quality</c:v>
                </c:pt>
                <c:pt idx="1">
                  <c:v>Keeping promises &amp; commitments</c:v>
                </c:pt>
                <c:pt idx="2">
                  <c:v>Honesty/openness when things go wrong</c:v>
                </c:pt>
                <c:pt idx="3">
                  <c:v>Product performance</c:v>
                </c:pt>
                <c:pt idx="4">
                  <c:v>Reacting to emergency situations</c:v>
                </c:pt>
                <c:pt idx="5">
                  <c:v>Handling of problems (86)</c:v>
                </c:pt>
                <c:pt idx="6">
                  <c:v>Reliability of delivery</c:v>
                </c:pt>
                <c:pt idx="7">
                  <c:v>Responsiveness of staff</c:v>
                </c:pt>
                <c:pt idx="8">
                  <c:v>Integrity of supplier</c:v>
                </c:pt>
                <c:pt idx="9">
                  <c:v>Expertise of staff</c:v>
                </c:pt>
                <c:pt idx="10">
                  <c:v>Clear points of contact</c:v>
                </c:pt>
                <c:pt idx="11">
                  <c:v>Helpfulness of staff</c:v>
                </c:pt>
                <c:pt idx="12">
                  <c:v>Understanding your business needs</c:v>
                </c:pt>
                <c:pt idx="13">
                  <c:v>Lead time</c:v>
                </c:pt>
                <c:pt idx="14">
                  <c:v>Provision of information on order delivery</c:v>
                </c:pt>
                <c:pt idx="15">
                  <c:v>Value for money</c:v>
                </c:pt>
                <c:pt idx="16">
                  <c:v>Quality Assurance Regimes</c:v>
                </c:pt>
                <c:pt idx="17">
                  <c:v>Quotation</c:v>
                </c:pt>
                <c:pt idx="18">
                  <c:v>Clarity of pricing</c:v>
                </c:pt>
                <c:pt idx="19">
                  <c:v>Ease of ordering</c:v>
                </c:pt>
                <c:pt idx="20">
                  <c:v>Developing a relationship</c:v>
                </c:pt>
                <c:pt idx="21">
                  <c:v>Competitiveness of price</c:v>
                </c:pt>
                <c:pt idx="22">
                  <c:v>Local technical support</c:v>
                </c:pt>
                <c:pt idx="23">
                  <c:v>Pro-activity in cost reduction (359)</c:v>
                </c:pt>
                <c:pt idx="24">
                  <c:v>Packaging &amp; labelling of your products/delivery</c:v>
                </c:pt>
              </c:strCache>
            </c:strRef>
          </c:cat>
          <c:val>
            <c:numRef>
              <c:f>Sheet1!$H$2:$H$26</c:f>
              <c:numCache>
                <c:formatCode>0.0%</c:formatCode>
                <c:ptCount val="25"/>
                <c:pt idx="0">
                  <c:v>4.2918454935622317E-3</c:v>
                </c:pt>
                <c:pt idx="1">
                  <c:v>3.5864978902953586E-2</c:v>
                </c:pt>
                <c:pt idx="2">
                  <c:v>3.3333333333333333E-2</c:v>
                </c:pt>
                <c:pt idx="3">
                  <c:v>1.6055045871559634E-2</c:v>
                </c:pt>
                <c:pt idx="4">
                  <c:v>4.6511627906976744E-2</c:v>
                </c:pt>
                <c:pt idx="5">
                  <c:v>0.10465116279069768</c:v>
                </c:pt>
                <c:pt idx="6">
                  <c:v>6.7099567099567103E-2</c:v>
                </c:pt>
                <c:pt idx="7">
                  <c:v>2.0703933747412008E-2</c:v>
                </c:pt>
                <c:pt idx="8">
                  <c:v>1.3186813186813187E-2</c:v>
                </c:pt>
                <c:pt idx="9">
                  <c:v>2.3706896551724137E-2</c:v>
                </c:pt>
                <c:pt idx="10">
                  <c:v>3.5490605427974949E-2</c:v>
                </c:pt>
                <c:pt idx="11">
                  <c:v>1.6666666666666666E-2</c:v>
                </c:pt>
                <c:pt idx="12">
                  <c:v>4.3763676148796497E-2</c:v>
                </c:pt>
                <c:pt idx="13">
                  <c:v>8.8552915766738655E-2</c:v>
                </c:pt>
                <c:pt idx="14">
                  <c:v>6.1503416856492028E-2</c:v>
                </c:pt>
                <c:pt idx="15">
                  <c:v>7.4660633484162894E-2</c:v>
                </c:pt>
                <c:pt idx="16">
                  <c:v>8.0862533692722376E-3</c:v>
                </c:pt>
                <c:pt idx="17">
                  <c:v>2.6373626373626374E-2</c:v>
                </c:pt>
                <c:pt idx="18">
                  <c:v>1.9823788546255508E-2</c:v>
                </c:pt>
                <c:pt idx="19">
                  <c:v>2.8634361233480177E-2</c:v>
                </c:pt>
                <c:pt idx="20">
                  <c:v>4.6255506607929514E-2</c:v>
                </c:pt>
                <c:pt idx="21">
                  <c:v>0.13750000000000001</c:v>
                </c:pt>
                <c:pt idx="22">
                  <c:v>4.4917257683215132E-2</c:v>
                </c:pt>
                <c:pt idx="23">
                  <c:v>0.11977715877437325</c:v>
                </c:pt>
                <c:pt idx="24">
                  <c:v>2.4390243902439025E-2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A89-4FA1-9B06-4F757D19872A}"/>
            </c:ext>
          </c:extLst>
        </c:ser>
        <c:ser>
          <c:idx val="6"/>
          <c:order val="6"/>
          <c:tx>
            <c:strRef>
              <c:f>Sheet1!$I$1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Sheet1!$B$2:$B$26</c:f>
              <c:strCache>
                <c:ptCount val="25"/>
                <c:pt idx="0">
                  <c:v>Product quality</c:v>
                </c:pt>
                <c:pt idx="1">
                  <c:v>Keeping promises &amp; commitments</c:v>
                </c:pt>
                <c:pt idx="2">
                  <c:v>Honesty/openness when things go wrong</c:v>
                </c:pt>
                <c:pt idx="3">
                  <c:v>Product performance</c:v>
                </c:pt>
                <c:pt idx="4">
                  <c:v>Reacting to emergency situations</c:v>
                </c:pt>
                <c:pt idx="5">
                  <c:v>Handling of problems (86)</c:v>
                </c:pt>
                <c:pt idx="6">
                  <c:v>Reliability of delivery</c:v>
                </c:pt>
                <c:pt idx="7">
                  <c:v>Responsiveness of staff</c:v>
                </c:pt>
                <c:pt idx="8">
                  <c:v>Integrity of supplier</c:v>
                </c:pt>
                <c:pt idx="9">
                  <c:v>Expertise of staff</c:v>
                </c:pt>
                <c:pt idx="10">
                  <c:v>Clear points of contact</c:v>
                </c:pt>
                <c:pt idx="11">
                  <c:v>Helpfulness of staff</c:v>
                </c:pt>
                <c:pt idx="12">
                  <c:v>Understanding your business needs</c:v>
                </c:pt>
                <c:pt idx="13">
                  <c:v>Lead time</c:v>
                </c:pt>
                <c:pt idx="14">
                  <c:v>Provision of information on order delivery</c:v>
                </c:pt>
                <c:pt idx="15">
                  <c:v>Value for money</c:v>
                </c:pt>
                <c:pt idx="16">
                  <c:v>Quality Assurance Regimes</c:v>
                </c:pt>
                <c:pt idx="17">
                  <c:v>Quotation</c:v>
                </c:pt>
                <c:pt idx="18">
                  <c:v>Clarity of pricing</c:v>
                </c:pt>
                <c:pt idx="19">
                  <c:v>Ease of ordering</c:v>
                </c:pt>
                <c:pt idx="20">
                  <c:v>Developing a relationship</c:v>
                </c:pt>
                <c:pt idx="21">
                  <c:v>Competitiveness of price</c:v>
                </c:pt>
                <c:pt idx="22">
                  <c:v>Local technical support</c:v>
                </c:pt>
                <c:pt idx="23">
                  <c:v>Pro-activity in cost reduction (359)</c:v>
                </c:pt>
                <c:pt idx="24">
                  <c:v>Packaging &amp; labelling of your products/delivery</c:v>
                </c:pt>
              </c:strCache>
            </c:strRef>
          </c:cat>
          <c:val>
            <c:numRef>
              <c:f>Sheet1!$I$2:$I$26</c:f>
              <c:numCache>
                <c:formatCode>0.0%</c:formatCode>
                <c:ptCount val="25"/>
                <c:pt idx="0">
                  <c:v>7.9399141630901282E-2</c:v>
                </c:pt>
                <c:pt idx="1">
                  <c:v>0.10970464135021098</c:v>
                </c:pt>
                <c:pt idx="2">
                  <c:v>8.8095238095238101E-2</c:v>
                </c:pt>
                <c:pt idx="3">
                  <c:v>6.8807339449541288E-2</c:v>
                </c:pt>
                <c:pt idx="4">
                  <c:v>0.13436692506459949</c:v>
                </c:pt>
                <c:pt idx="5">
                  <c:v>0.16279069767441862</c:v>
                </c:pt>
                <c:pt idx="6">
                  <c:v>0.15151515151515152</c:v>
                </c:pt>
                <c:pt idx="7">
                  <c:v>0.10351966873706005</c:v>
                </c:pt>
                <c:pt idx="8">
                  <c:v>8.3516483516483511E-2</c:v>
                </c:pt>
                <c:pt idx="9">
                  <c:v>0.10344827586206896</c:v>
                </c:pt>
                <c:pt idx="10">
                  <c:v>7.5156576200417533E-2</c:v>
                </c:pt>
                <c:pt idx="11">
                  <c:v>7.7083333333333337E-2</c:v>
                </c:pt>
                <c:pt idx="12">
                  <c:v>0.12910284463894967</c:v>
                </c:pt>
                <c:pt idx="13">
                  <c:v>0.18142548596112312</c:v>
                </c:pt>
                <c:pt idx="14">
                  <c:v>0.15945330296127563</c:v>
                </c:pt>
                <c:pt idx="15">
                  <c:v>0.20814479638009051</c:v>
                </c:pt>
                <c:pt idx="16">
                  <c:v>7.0080862533692723E-2</c:v>
                </c:pt>
                <c:pt idx="17">
                  <c:v>0.12087912087912088</c:v>
                </c:pt>
                <c:pt idx="18">
                  <c:v>0.1013215859030837</c:v>
                </c:pt>
                <c:pt idx="19">
                  <c:v>9.0308370044052858E-2</c:v>
                </c:pt>
                <c:pt idx="20">
                  <c:v>0.13215859030837004</c:v>
                </c:pt>
                <c:pt idx="21">
                  <c:v>0.1925</c:v>
                </c:pt>
                <c:pt idx="22">
                  <c:v>0.1182033096926714</c:v>
                </c:pt>
                <c:pt idx="23">
                  <c:v>0.23955431754874651</c:v>
                </c:pt>
                <c:pt idx="24">
                  <c:v>9.7560975609756101E-2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A89-4FA1-9B06-4F757D19872A}"/>
            </c:ext>
          </c:extLst>
        </c:ser>
        <c:ser>
          <c:idx val="7"/>
          <c:order val="7"/>
          <c:tx>
            <c:strRef>
              <c:f>Sheet1!$J$1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Sheet1!$B$2:$B$26</c:f>
              <c:strCache>
                <c:ptCount val="25"/>
                <c:pt idx="0">
                  <c:v>Product quality</c:v>
                </c:pt>
                <c:pt idx="1">
                  <c:v>Keeping promises &amp; commitments</c:v>
                </c:pt>
                <c:pt idx="2">
                  <c:v>Honesty/openness when things go wrong</c:v>
                </c:pt>
                <c:pt idx="3">
                  <c:v>Product performance</c:v>
                </c:pt>
                <c:pt idx="4">
                  <c:v>Reacting to emergency situations</c:v>
                </c:pt>
                <c:pt idx="5">
                  <c:v>Handling of problems (86)</c:v>
                </c:pt>
                <c:pt idx="6">
                  <c:v>Reliability of delivery</c:v>
                </c:pt>
                <c:pt idx="7">
                  <c:v>Responsiveness of staff</c:v>
                </c:pt>
                <c:pt idx="8">
                  <c:v>Integrity of supplier</c:v>
                </c:pt>
                <c:pt idx="9">
                  <c:v>Expertise of staff</c:v>
                </c:pt>
                <c:pt idx="10">
                  <c:v>Clear points of contact</c:v>
                </c:pt>
                <c:pt idx="11">
                  <c:v>Helpfulness of staff</c:v>
                </c:pt>
                <c:pt idx="12">
                  <c:v>Understanding your business needs</c:v>
                </c:pt>
                <c:pt idx="13">
                  <c:v>Lead time</c:v>
                </c:pt>
                <c:pt idx="14">
                  <c:v>Provision of information on order delivery</c:v>
                </c:pt>
                <c:pt idx="15">
                  <c:v>Value for money</c:v>
                </c:pt>
                <c:pt idx="16">
                  <c:v>Quality Assurance Regimes</c:v>
                </c:pt>
                <c:pt idx="17">
                  <c:v>Quotation</c:v>
                </c:pt>
                <c:pt idx="18">
                  <c:v>Clarity of pricing</c:v>
                </c:pt>
                <c:pt idx="19">
                  <c:v>Ease of ordering</c:v>
                </c:pt>
                <c:pt idx="20">
                  <c:v>Developing a relationship</c:v>
                </c:pt>
                <c:pt idx="21">
                  <c:v>Competitiveness of price</c:v>
                </c:pt>
                <c:pt idx="22">
                  <c:v>Local technical support</c:v>
                </c:pt>
                <c:pt idx="23">
                  <c:v>Pro-activity in cost reduction (359)</c:v>
                </c:pt>
                <c:pt idx="24">
                  <c:v>Packaging &amp; labelling of your products/delivery</c:v>
                </c:pt>
              </c:strCache>
            </c:strRef>
          </c:cat>
          <c:val>
            <c:numRef>
              <c:f>Sheet1!$J$2:$J$26</c:f>
              <c:numCache>
                <c:formatCode>0.0%</c:formatCode>
                <c:ptCount val="25"/>
                <c:pt idx="0">
                  <c:v>0.28969957081545067</c:v>
                </c:pt>
                <c:pt idx="1">
                  <c:v>0.27637130801687765</c:v>
                </c:pt>
                <c:pt idx="2">
                  <c:v>0.27380952380952384</c:v>
                </c:pt>
                <c:pt idx="3">
                  <c:v>0.3165137614678899</c:v>
                </c:pt>
                <c:pt idx="4">
                  <c:v>0.22997416020671835</c:v>
                </c:pt>
                <c:pt idx="5">
                  <c:v>0.23255813953488372</c:v>
                </c:pt>
                <c:pt idx="6">
                  <c:v>0.25974025974025972</c:v>
                </c:pt>
                <c:pt idx="7">
                  <c:v>0.27536231884057971</c:v>
                </c:pt>
                <c:pt idx="8">
                  <c:v>0.26593406593406593</c:v>
                </c:pt>
                <c:pt idx="9">
                  <c:v>0.27801724137931033</c:v>
                </c:pt>
                <c:pt idx="10">
                  <c:v>0.21920668058455114</c:v>
                </c:pt>
                <c:pt idx="11">
                  <c:v>0.23125000000000001</c:v>
                </c:pt>
                <c:pt idx="12">
                  <c:v>0.26258205689277897</c:v>
                </c:pt>
                <c:pt idx="13">
                  <c:v>0.33045356371490281</c:v>
                </c:pt>
                <c:pt idx="14">
                  <c:v>0.2528473804100228</c:v>
                </c:pt>
                <c:pt idx="15">
                  <c:v>0.33031674208144796</c:v>
                </c:pt>
                <c:pt idx="16">
                  <c:v>0.24797843665768193</c:v>
                </c:pt>
                <c:pt idx="17">
                  <c:v>0.31208791208791209</c:v>
                </c:pt>
                <c:pt idx="18">
                  <c:v>0.29955947136563876</c:v>
                </c:pt>
                <c:pt idx="19">
                  <c:v>0.2687224669603524</c:v>
                </c:pt>
                <c:pt idx="20">
                  <c:v>0.20044052863436124</c:v>
                </c:pt>
                <c:pt idx="21">
                  <c:v>0.27750000000000002</c:v>
                </c:pt>
                <c:pt idx="22">
                  <c:v>0.25059101654846333</c:v>
                </c:pt>
                <c:pt idx="23">
                  <c:v>0.21727019498607242</c:v>
                </c:pt>
                <c:pt idx="24">
                  <c:v>0.26585365853658538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A89-4FA1-9B06-4F757D19872A}"/>
            </c:ext>
          </c:extLst>
        </c:ser>
        <c:ser>
          <c:idx val="8"/>
          <c:order val="8"/>
          <c:tx>
            <c:strRef>
              <c:f>Sheet1!$K$1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Sheet1!$B$2:$B$26</c:f>
              <c:strCache>
                <c:ptCount val="25"/>
                <c:pt idx="0">
                  <c:v>Product quality</c:v>
                </c:pt>
                <c:pt idx="1">
                  <c:v>Keeping promises &amp; commitments</c:v>
                </c:pt>
                <c:pt idx="2">
                  <c:v>Honesty/openness when things go wrong</c:v>
                </c:pt>
                <c:pt idx="3">
                  <c:v>Product performance</c:v>
                </c:pt>
                <c:pt idx="4">
                  <c:v>Reacting to emergency situations</c:v>
                </c:pt>
                <c:pt idx="5">
                  <c:v>Handling of problems (86)</c:v>
                </c:pt>
                <c:pt idx="6">
                  <c:v>Reliability of delivery</c:v>
                </c:pt>
                <c:pt idx="7">
                  <c:v>Responsiveness of staff</c:v>
                </c:pt>
                <c:pt idx="8">
                  <c:v>Integrity of supplier</c:v>
                </c:pt>
                <c:pt idx="9">
                  <c:v>Expertise of staff</c:v>
                </c:pt>
                <c:pt idx="10">
                  <c:v>Clear points of contact</c:v>
                </c:pt>
                <c:pt idx="11">
                  <c:v>Helpfulness of staff</c:v>
                </c:pt>
                <c:pt idx="12">
                  <c:v>Understanding your business needs</c:v>
                </c:pt>
                <c:pt idx="13">
                  <c:v>Lead time</c:v>
                </c:pt>
                <c:pt idx="14">
                  <c:v>Provision of information on order delivery</c:v>
                </c:pt>
                <c:pt idx="15">
                  <c:v>Value for money</c:v>
                </c:pt>
                <c:pt idx="16">
                  <c:v>Quality Assurance Regimes</c:v>
                </c:pt>
                <c:pt idx="17">
                  <c:v>Quotation</c:v>
                </c:pt>
                <c:pt idx="18">
                  <c:v>Clarity of pricing</c:v>
                </c:pt>
                <c:pt idx="19">
                  <c:v>Ease of ordering</c:v>
                </c:pt>
                <c:pt idx="20">
                  <c:v>Developing a relationship</c:v>
                </c:pt>
                <c:pt idx="21">
                  <c:v>Competitiveness of price</c:v>
                </c:pt>
                <c:pt idx="22">
                  <c:v>Local technical support</c:v>
                </c:pt>
                <c:pt idx="23">
                  <c:v>Pro-activity in cost reduction (359)</c:v>
                </c:pt>
                <c:pt idx="24">
                  <c:v>Packaging &amp; labelling of your products/delivery</c:v>
                </c:pt>
              </c:strCache>
            </c:strRef>
          </c:cat>
          <c:val>
            <c:numRef>
              <c:f>Sheet1!$K$2:$K$26</c:f>
              <c:numCache>
                <c:formatCode>0.0%</c:formatCode>
                <c:ptCount val="25"/>
                <c:pt idx="0">
                  <c:v>0.26394849785407726</c:v>
                </c:pt>
                <c:pt idx="1">
                  <c:v>0.27004219409282698</c:v>
                </c:pt>
                <c:pt idx="2">
                  <c:v>0.23095238095238096</c:v>
                </c:pt>
                <c:pt idx="3">
                  <c:v>0.26834862385321101</c:v>
                </c:pt>
                <c:pt idx="4">
                  <c:v>0.24289405684754523</c:v>
                </c:pt>
                <c:pt idx="5">
                  <c:v>0.10465116279069768</c:v>
                </c:pt>
                <c:pt idx="6">
                  <c:v>0.24025974025974026</c:v>
                </c:pt>
                <c:pt idx="7">
                  <c:v>0.24637681159420291</c:v>
                </c:pt>
                <c:pt idx="8">
                  <c:v>0.22857142857142856</c:v>
                </c:pt>
                <c:pt idx="9">
                  <c:v>0.23275862068965517</c:v>
                </c:pt>
                <c:pt idx="10">
                  <c:v>0.23173277661795408</c:v>
                </c:pt>
                <c:pt idx="11">
                  <c:v>0.26041666666666669</c:v>
                </c:pt>
                <c:pt idx="12">
                  <c:v>0.21006564551422319</c:v>
                </c:pt>
                <c:pt idx="13">
                  <c:v>0.16630669546436286</c:v>
                </c:pt>
                <c:pt idx="14">
                  <c:v>0.2072892938496583</c:v>
                </c:pt>
                <c:pt idx="15">
                  <c:v>0.14479638009049775</c:v>
                </c:pt>
                <c:pt idx="16">
                  <c:v>0.24258760107816713</c:v>
                </c:pt>
                <c:pt idx="17">
                  <c:v>0.23736263736263735</c:v>
                </c:pt>
                <c:pt idx="18">
                  <c:v>0.21365638766519823</c:v>
                </c:pt>
                <c:pt idx="19">
                  <c:v>0.27092511013215859</c:v>
                </c:pt>
                <c:pt idx="20">
                  <c:v>0.23788546255506607</c:v>
                </c:pt>
                <c:pt idx="21">
                  <c:v>0.13</c:v>
                </c:pt>
                <c:pt idx="22">
                  <c:v>0.21276595744680851</c:v>
                </c:pt>
                <c:pt idx="23">
                  <c:v>0.11420612813370473</c:v>
                </c:pt>
                <c:pt idx="24">
                  <c:v>0.22439024390243903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A89-4FA1-9B06-4F757D19872A}"/>
            </c:ext>
          </c:extLst>
        </c:ser>
        <c:ser>
          <c:idx val="9"/>
          <c:order val="9"/>
          <c:tx>
            <c:strRef>
              <c:f>Sheet1!$L$1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Sheet1!$B$2:$B$26</c:f>
              <c:strCache>
                <c:ptCount val="25"/>
                <c:pt idx="0">
                  <c:v>Product quality</c:v>
                </c:pt>
                <c:pt idx="1">
                  <c:v>Keeping promises &amp; commitments</c:v>
                </c:pt>
                <c:pt idx="2">
                  <c:v>Honesty/openness when things go wrong</c:v>
                </c:pt>
                <c:pt idx="3">
                  <c:v>Product performance</c:v>
                </c:pt>
                <c:pt idx="4">
                  <c:v>Reacting to emergency situations</c:v>
                </c:pt>
                <c:pt idx="5">
                  <c:v>Handling of problems (86)</c:v>
                </c:pt>
                <c:pt idx="6">
                  <c:v>Reliability of delivery</c:v>
                </c:pt>
                <c:pt idx="7">
                  <c:v>Responsiveness of staff</c:v>
                </c:pt>
                <c:pt idx="8">
                  <c:v>Integrity of supplier</c:v>
                </c:pt>
                <c:pt idx="9">
                  <c:v>Expertise of staff</c:v>
                </c:pt>
                <c:pt idx="10">
                  <c:v>Clear points of contact</c:v>
                </c:pt>
                <c:pt idx="11">
                  <c:v>Helpfulness of staff</c:v>
                </c:pt>
                <c:pt idx="12">
                  <c:v>Understanding your business needs</c:v>
                </c:pt>
                <c:pt idx="13">
                  <c:v>Lead time</c:v>
                </c:pt>
                <c:pt idx="14">
                  <c:v>Provision of information on order delivery</c:v>
                </c:pt>
                <c:pt idx="15">
                  <c:v>Value for money</c:v>
                </c:pt>
                <c:pt idx="16">
                  <c:v>Quality Assurance Regimes</c:v>
                </c:pt>
                <c:pt idx="17">
                  <c:v>Quotation</c:v>
                </c:pt>
                <c:pt idx="18">
                  <c:v>Clarity of pricing</c:v>
                </c:pt>
                <c:pt idx="19">
                  <c:v>Ease of ordering</c:v>
                </c:pt>
                <c:pt idx="20">
                  <c:v>Developing a relationship</c:v>
                </c:pt>
                <c:pt idx="21">
                  <c:v>Competitiveness of price</c:v>
                </c:pt>
                <c:pt idx="22">
                  <c:v>Local technical support</c:v>
                </c:pt>
                <c:pt idx="23">
                  <c:v>Pro-activity in cost reduction (359)</c:v>
                </c:pt>
                <c:pt idx="24">
                  <c:v>Packaging &amp; labelling of your products/delivery</c:v>
                </c:pt>
              </c:strCache>
            </c:strRef>
          </c:cat>
          <c:val>
            <c:numRef>
              <c:f>Sheet1!$L$2:$L$26</c:f>
              <c:numCache>
                <c:formatCode>0.0%</c:formatCode>
                <c:ptCount val="25"/>
                <c:pt idx="0">
                  <c:v>0.34763948497854075</c:v>
                </c:pt>
                <c:pt idx="1">
                  <c:v>0.26582278481012656</c:v>
                </c:pt>
                <c:pt idx="2">
                  <c:v>0.33571428571428569</c:v>
                </c:pt>
                <c:pt idx="3">
                  <c:v>0.31880733944954126</c:v>
                </c:pt>
                <c:pt idx="4">
                  <c:v>0.2842377260981912</c:v>
                </c:pt>
                <c:pt idx="5">
                  <c:v>0.13953488372093023</c:v>
                </c:pt>
                <c:pt idx="6">
                  <c:v>0.23809523809523808</c:v>
                </c:pt>
                <c:pt idx="7">
                  <c:v>0.32505175983436851</c:v>
                </c:pt>
                <c:pt idx="8">
                  <c:v>0.39120879120879121</c:v>
                </c:pt>
                <c:pt idx="9">
                  <c:v>0.33405172413793105</c:v>
                </c:pt>
                <c:pt idx="10">
                  <c:v>0.40292275574112735</c:v>
                </c:pt>
                <c:pt idx="11">
                  <c:v>0.38958333333333334</c:v>
                </c:pt>
                <c:pt idx="12">
                  <c:v>0.3172866520787746</c:v>
                </c:pt>
                <c:pt idx="13">
                  <c:v>0.11231101511879049</c:v>
                </c:pt>
                <c:pt idx="14">
                  <c:v>0.24829157175398633</c:v>
                </c:pt>
                <c:pt idx="15">
                  <c:v>0.14027149321266968</c:v>
                </c:pt>
                <c:pt idx="16">
                  <c:v>0.40700808625336926</c:v>
                </c:pt>
                <c:pt idx="17">
                  <c:v>0.28791208791208789</c:v>
                </c:pt>
                <c:pt idx="18">
                  <c:v>0.31497797356828194</c:v>
                </c:pt>
                <c:pt idx="19">
                  <c:v>0.33259911894273125</c:v>
                </c:pt>
                <c:pt idx="20">
                  <c:v>0.32819383259911894</c:v>
                </c:pt>
                <c:pt idx="21">
                  <c:v>0.10249999999999999</c:v>
                </c:pt>
                <c:pt idx="22">
                  <c:v>0.31205673758865249</c:v>
                </c:pt>
                <c:pt idx="23">
                  <c:v>0.12256267409470752</c:v>
                </c:pt>
                <c:pt idx="24">
                  <c:v>0.34634146341463412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A89-4FA1-9B06-4F757D198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0485632"/>
        <c:axId val="150499712"/>
      </c:barChart>
      <c:catAx>
        <c:axId val="1504856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50499712"/>
        <c:crosses val="autoZero"/>
        <c:auto val="1"/>
        <c:lblAlgn val="ctr"/>
        <c:lblOffset val="100"/>
        <c:noMultiLvlLbl val="0"/>
      </c:catAx>
      <c:valAx>
        <c:axId val="150499712"/>
        <c:scaling>
          <c:orientation val="minMax"/>
        </c:scaling>
        <c:delete val="0"/>
        <c:axPos val="t"/>
        <c:majorGridlines>
          <c:spPr>
            <a:ln>
              <a:solidFill>
                <a:srgbClr val="FFFFFF">
                  <a:lumMod val="75000"/>
                </a:srgbClr>
              </a:solidFill>
            </a:ln>
          </c:spPr>
        </c:majorGridlines>
        <c:numFmt formatCode="0%" sourceLinked="1"/>
        <c:majorTickMark val="out"/>
        <c:minorTickMark val="none"/>
        <c:tickLblPos val="nextTo"/>
        <c:spPr>
          <a:ln>
            <a:noFill/>
          </a:ln>
        </c:spPr>
        <c:crossAx val="150485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169839197559427"/>
          <c:y val="0.93428613658896797"/>
          <c:w val="0.68104750407389103"/>
          <c:h val="6.571384762471702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latin typeface="Century Gothic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513589983662895"/>
          <c:y val="8.5039174451019703E-2"/>
          <c:w val="0.64062153465397942"/>
          <c:h val="0.84539560815768189"/>
        </c:manualLayout>
      </c:layout>
      <c:barChart>
        <c:barDir val="bar"/>
        <c:grouping val="stacked"/>
        <c:varyColors val="0"/>
        <c:ser>
          <c:idx val="2"/>
          <c:order val="1"/>
          <c:tx>
            <c:strRef>
              <c:f>Sheet1!$E$1</c:f>
              <c:strCache>
                <c:ptCount val="1"/>
                <c:pt idx="0">
                  <c:v>Lowest</c:v>
                </c:pt>
              </c:strCache>
            </c:strRef>
          </c:tx>
          <c:spPr>
            <a:noFill/>
            <a:ln w="28575">
              <a:noFill/>
            </a:ln>
          </c:spPr>
          <c:invertIfNegative val="0"/>
          <c:cat>
            <c:strRef>
              <c:f>Sheet1!$C$2:$C$26</c:f>
              <c:strCache>
                <c:ptCount val="25"/>
                <c:pt idx="0">
                  <c:v>Quotation</c:v>
                </c:pt>
                <c:pt idx="1">
                  <c:v>Responsiveness of staff</c:v>
                </c:pt>
                <c:pt idx="2">
                  <c:v>Clarity of pricing</c:v>
                </c:pt>
                <c:pt idx="3">
                  <c:v>Quality Assurance Regimes</c:v>
                </c:pt>
                <c:pt idx="4">
                  <c:v>Clear points of contact</c:v>
                </c:pt>
                <c:pt idx="5">
                  <c:v>Developing a relationship</c:v>
                </c:pt>
                <c:pt idx="6">
                  <c:v>Keeping promises &amp; commitments</c:v>
                </c:pt>
                <c:pt idx="7">
                  <c:v>Reacting to emergency situations</c:v>
                </c:pt>
                <c:pt idx="8">
                  <c:v>Reliability of delivery</c:v>
                </c:pt>
                <c:pt idx="9">
                  <c:v>Understanding your business needs</c:v>
                </c:pt>
                <c:pt idx="10">
                  <c:v>Product quality</c:v>
                </c:pt>
                <c:pt idx="11">
                  <c:v>Integrity of supplier</c:v>
                </c:pt>
                <c:pt idx="12">
                  <c:v>Helpfulness of staff</c:v>
                </c:pt>
                <c:pt idx="13">
                  <c:v>Pro-activity in cost reduction</c:v>
                </c:pt>
                <c:pt idx="14">
                  <c:v>Packaging &amp; labelling of your products/delivery</c:v>
                </c:pt>
                <c:pt idx="15">
                  <c:v>Honesty/openness when things go wrong</c:v>
                </c:pt>
                <c:pt idx="16">
                  <c:v>Product performance</c:v>
                </c:pt>
                <c:pt idx="17">
                  <c:v>Local technical support</c:v>
                </c:pt>
                <c:pt idx="18">
                  <c:v>Ease of ordering</c:v>
                </c:pt>
                <c:pt idx="19">
                  <c:v>Value for money</c:v>
                </c:pt>
                <c:pt idx="20">
                  <c:v>Expertise of staff</c:v>
                </c:pt>
                <c:pt idx="21">
                  <c:v>Competitiveness of price</c:v>
                </c:pt>
                <c:pt idx="22">
                  <c:v>Handling of problems</c:v>
                </c:pt>
                <c:pt idx="23">
                  <c:v>Lead time</c:v>
                </c:pt>
                <c:pt idx="24">
                  <c:v>Provision of information on order delivery</c:v>
                </c:pt>
              </c:strCache>
            </c:strRef>
          </c:cat>
          <c:val>
            <c:numRef>
              <c:f>Sheet1!$E$2:$E$26</c:f>
              <c:numCache>
                <c:formatCode>0.00</c:formatCode>
                <c:ptCount val="25"/>
                <c:pt idx="0">
                  <c:v>4.7586206896551726</c:v>
                </c:pt>
                <c:pt idx="1">
                  <c:v>6.3333333333333313</c:v>
                </c:pt>
                <c:pt idx="2">
                  <c:v>6.9144385026737956</c:v>
                </c:pt>
                <c:pt idx="3">
                  <c:v>7.8380681818181825</c:v>
                </c:pt>
                <c:pt idx="4">
                  <c:v>7.4717948717948737</c:v>
                </c:pt>
                <c:pt idx="5">
                  <c:v>6.6410256410256414</c:v>
                </c:pt>
                <c:pt idx="6">
                  <c:v>5.8108108108108096</c:v>
                </c:pt>
                <c:pt idx="7">
                  <c:v>7.1960784313725501</c:v>
                </c:pt>
                <c:pt idx="8">
                  <c:v>6.2586206896551717</c:v>
                </c:pt>
                <c:pt idx="9">
                  <c:v>6.3947368421052611</c:v>
                </c:pt>
                <c:pt idx="10">
                  <c:v>6.5135135135135132</c:v>
                </c:pt>
                <c:pt idx="11">
                  <c:v>7.77</c:v>
                </c:pt>
                <c:pt idx="12">
                  <c:v>7.4523809523809526</c:v>
                </c:pt>
                <c:pt idx="13">
                  <c:v>5.3333333333333339</c:v>
                </c:pt>
                <c:pt idx="14">
                  <c:v>6.953125</c:v>
                </c:pt>
                <c:pt idx="15">
                  <c:v>7.3448275862068977</c:v>
                </c:pt>
                <c:pt idx="16">
                  <c:v>6.666666666666667</c:v>
                </c:pt>
                <c:pt idx="17">
                  <c:v>6.4057142857142857</c:v>
                </c:pt>
                <c:pt idx="18">
                  <c:v>7.2</c:v>
                </c:pt>
                <c:pt idx="19">
                  <c:v>6.108695652173914</c:v>
                </c:pt>
                <c:pt idx="20">
                  <c:v>7.7338709677419359</c:v>
                </c:pt>
                <c:pt idx="21">
                  <c:v>6.1396648044692741</c:v>
                </c:pt>
                <c:pt idx="22">
                  <c:v>4.75</c:v>
                </c:pt>
                <c:pt idx="23">
                  <c:v>5.2833333333333359</c:v>
                </c:pt>
                <c:pt idx="2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69-438C-90B3-35F081031256}"/>
            </c:ext>
          </c:extLst>
        </c:ser>
        <c:ser>
          <c:idx val="1"/>
          <c:order val="2"/>
          <c:tx>
            <c:strRef>
              <c:f>Sheet1!$F$1</c:f>
              <c:strCache>
                <c:ptCount val="1"/>
                <c:pt idx="0">
                  <c:v>Average</c:v>
                </c:pt>
              </c:strCache>
            </c:strRef>
          </c:tx>
          <c:spPr>
            <a:gradFill>
              <a:gsLst>
                <a:gs pos="0">
                  <a:srgbClr val="EA0000"/>
                </a:gs>
                <a:gs pos="100000">
                  <a:srgbClr val="FFC000">
                    <a:alpha val="70000"/>
                  </a:srgbClr>
                </a:gs>
              </a:gsLst>
              <a:lin ang="0" scaled="0"/>
            </a:gradFill>
            <a:ln w="22225">
              <a:solidFill>
                <a:srgbClr val="FFFFFF"/>
              </a:solidFill>
            </a:ln>
          </c:spPr>
          <c:invertIfNegative val="0"/>
          <c:cat>
            <c:strRef>
              <c:f>Sheet1!$C$2:$C$26</c:f>
              <c:strCache>
                <c:ptCount val="25"/>
                <c:pt idx="0">
                  <c:v>Quotation</c:v>
                </c:pt>
                <c:pt idx="1">
                  <c:v>Responsiveness of staff</c:v>
                </c:pt>
                <c:pt idx="2">
                  <c:v>Clarity of pricing</c:v>
                </c:pt>
                <c:pt idx="3">
                  <c:v>Quality Assurance Regimes</c:v>
                </c:pt>
                <c:pt idx="4">
                  <c:v>Clear points of contact</c:v>
                </c:pt>
                <c:pt idx="5">
                  <c:v>Developing a relationship</c:v>
                </c:pt>
                <c:pt idx="6">
                  <c:v>Keeping promises &amp; commitments</c:v>
                </c:pt>
                <c:pt idx="7">
                  <c:v>Reacting to emergency situations</c:v>
                </c:pt>
                <c:pt idx="8">
                  <c:v>Reliability of delivery</c:v>
                </c:pt>
                <c:pt idx="9">
                  <c:v>Understanding your business needs</c:v>
                </c:pt>
                <c:pt idx="10">
                  <c:v>Product quality</c:v>
                </c:pt>
                <c:pt idx="11">
                  <c:v>Integrity of supplier</c:v>
                </c:pt>
                <c:pt idx="12">
                  <c:v>Helpfulness of staff</c:v>
                </c:pt>
                <c:pt idx="13">
                  <c:v>Pro-activity in cost reduction</c:v>
                </c:pt>
                <c:pt idx="14">
                  <c:v>Packaging &amp; labelling of your products/delivery</c:v>
                </c:pt>
                <c:pt idx="15">
                  <c:v>Honesty/openness when things go wrong</c:v>
                </c:pt>
                <c:pt idx="16">
                  <c:v>Product performance</c:v>
                </c:pt>
                <c:pt idx="17">
                  <c:v>Local technical support</c:v>
                </c:pt>
                <c:pt idx="18">
                  <c:v>Ease of ordering</c:v>
                </c:pt>
                <c:pt idx="19">
                  <c:v>Value for money</c:v>
                </c:pt>
                <c:pt idx="20">
                  <c:v>Expertise of staff</c:v>
                </c:pt>
                <c:pt idx="21">
                  <c:v>Competitiveness of price</c:v>
                </c:pt>
                <c:pt idx="22">
                  <c:v>Handling of problems</c:v>
                </c:pt>
                <c:pt idx="23">
                  <c:v>Lead time</c:v>
                </c:pt>
                <c:pt idx="24">
                  <c:v>Provision of information on order delivery</c:v>
                </c:pt>
              </c:strCache>
            </c:strRef>
          </c:cat>
          <c:val>
            <c:numRef>
              <c:f>Sheet1!$F$2:$F$26</c:f>
              <c:numCache>
                <c:formatCode>0.00</c:formatCode>
                <c:ptCount val="25"/>
                <c:pt idx="0">
                  <c:v>2.2624874738253924</c:v>
                </c:pt>
                <c:pt idx="1">
                  <c:v>1.5450249017932984</c:v>
                </c:pt>
                <c:pt idx="2">
                  <c:v>1.0779095542176824</c:v>
                </c:pt>
                <c:pt idx="3">
                  <c:v>0.52177691755186562</c:v>
                </c:pt>
                <c:pt idx="4">
                  <c:v>0.7757378802431365</c:v>
                </c:pt>
                <c:pt idx="5">
                  <c:v>1.3200442666774794</c:v>
                </c:pt>
                <c:pt idx="6">
                  <c:v>2.2029333662780255</c:v>
                </c:pt>
                <c:pt idx="7">
                  <c:v>0.76158754365871939</c:v>
                </c:pt>
                <c:pt idx="8">
                  <c:v>1.6408406373313511</c:v>
                </c:pt>
                <c:pt idx="9">
                  <c:v>1.710062888794849</c:v>
                </c:pt>
                <c:pt idx="10">
                  <c:v>1.967497529817483</c:v>
                </c:pt>
                <c:pt idx="11">
                  <c:v>0.72536268458266484</c:v>
                </c:pt>
                <c:pt idx="12">
                  <c:v>1.0840113009596379</c:v>
                </c:pt>
                <c:pt idx="13">
                  <c:v>1.5491574059240323</c:v>
                </c:pt>
                <c:pt idx="14">
                  <c:v>1.4300722150220881</c:v>
                </c:pt>
                <c:pt idx="15">
                  <c:v>1.0103595388744511</c:v>
                </c:pt>
                <c:pt idx="16">
                  <c:v>1.8581038111388901</c:v>
                </c:pt>
                <c:pt idx="17">
                  <c:v>1.7556542438402793</c:v>
                </c:pt>
                <c:pt idx="18">
                  <c:v>1.3649456821372459</c:v>
                </c:pt>
                <c:pt idx="19">
                  <c:v>1.4214679430871033</c:v>
                </c:pt>
                <c:pt idx="20">
                  <c:v>0.84006281877718258</c:v>
                </c:pt>
                <c:pt idx="21">
                  <c:v>1.1487059168638973</c:v>
                </c:pt>
                <c:pt idx="22">
                  <c:v>2.1657001198752788</c:v>
                </c:pt>
                <c:pt idx="23">
                  <c:v>2.4893913676556272</c:v>
                </c:pt>
                <c:pt idx="24">
                  <c:v>1.3393763309265463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69-438C-90B3-35F081031256}"/>
            </c:ext>
          </c:extLst>
        </c:ser>
        <c:ser>
          <c:idx val="3"/>
          <c:order val="3"/>
          <c:tx>
            <c:strRef>
              <c:f>Sheet1!$G$1</c:f>
              <c:strCache>
                <c:ptCount val="1"/>
                <c:pt idx="0">
                  <c:v>Highest</c:v>
                </c:pt>
              </c:strCache>
            </c:strRef>
          </c:tx>
          <c:spPr>
            <a:gradFill>
              <a:gsLst>
                <a:gs pos="0">
                  <a:srgbClr val="FFC000">
                    <a:alpha val="70000"/>
                  </a:srgbClr>
                </a:gs>
                <a:gs pos="100000">
                  <a:srgbClr val="92D050"/>
                </a:gs>
              </a:gsLst>
              <a:lin ang="0" scaled="0"/>
            </a:gradFill>
            <a:ln w="22225">
              <a:solidFill>
                <a:srgbClr val="FFFFFF"/>
              </a:solidFill>
            </a:ln>
          </c:spPr>
          <c:invertIfNegative val="0"/>
          <c:cat>
            <c:strRef>
              <c:f>Sheet1!$C$2:$C$26</c:f>
              <c:strCache>
                <c:ptCount val="25"/>
                <c:pt idx="0">
                  <c:v>Quotation</c:v>
                </c:pt>
                <c:pt idx="1">
                  <c:v>Responsiveness of staff</c:v>
                </c:pt>
                <c:pt idx="2">
                  <c:v>Clarity of pricing</c:v>
                </c:pt>
                <c:pt idx="3">
                  <c:v>Quality Assurance Regimes</c:v>
                </c:pt>
                <c:pt idx="4">
                  <c:v>Clear points of contact</c:v>
                </c:pt>
                <c:pt idx="5">
                  <c:v>Developing a relationship</c:v>
                </c:pt>
                <c:pt idx="6">
                  <c:v>Keeping promises &amp; commitments</c:v>
                </c:pt>
                <c:pt idx="7">
                  <c:v>Reacting to emergency situations</c:v>
                </c:pt>
                <c:pt idx="8">
                  <c:v>Reliability of delivery</c:v>
                </c:pt>
                <c:pt idx="9">
                  <c:v>Understanding your business needs</c:v>
                </c:pt>
                <c:pt idx="10">
                  <c:v>Product quality</c:v>
                </c:pt>
                <c:pt idx="11">
                  <c:v>Integrity of supplier</c:v>
                </c:pt>
                <c:pt idx="12">
                  <c:v>Helpfulness of staff</c:v>
                </c:pt>
                <c:pt idx="13">
                  <c:v>Pro-activity in cost reduction</c:v>
                </c:pt>
                <c:pt idx="14">
                  <c:v>Packaging &amp; labelling of your products/delivery</c:v>
                </c:pt>
                <c:pt idx="15">
                  <c:v>Honesty/openness when things go wrong</c:v>
                </c:pt>
                <c:pt idx="16">
                  <c:v>Product performance</c:v>
                </c:pt>
                <c:pt idx="17">
                  <c:v>Local technical support</c:v>
                </c:pt>
                <c:pt idx="18">
                  <c:v>Ease of ordering</c:v>
                </c:pt>
                <c:pt idx="19">
                  <c:v>Value for money</c:v>
                </c:pt>
                <c:pt idx="20">
                  <c:v>Expertise of staff</c:v>
                </c:pt>
                <c:pt idx="21">
                  <c:v>Competitiveness of price</c:v>
                </c:pt>
                <c:pt idx="22">
                  <c:v>Handling of problems</c:v>
                </c:pt>
                <c:pt idx="23">
                  <c:v>Lead time</c:v>
                </c:pt>
                <c:pt idx="24">
                  <c:v>Provision of information on order delivery</c:v>
                </c:pt>
              </c:strCache>
            </c:strRef>
          </c:cat>
          <c:val>
            <c:numRef>
              <c:f>Sheet1!$G$2:$G$26</c:f>
              <c:numCache>
                <c:formatCode>0.00</c:formatCode>
                <c:ptCount val="25"/>
                <c:pt idx="0">
                  <c:v>1.8307436883712862</c:v>
                </c:pt>
                <c:pt idx="1">
                  <c:v>1.5216417648733707</c:v>
                </c:pt>
                <c:pt idx="2">
                  <c:v>0.72987416533074345</c:v>
                </c:pt>
                <c:pt idx="3">
                  <c:v>0.51347026451135314</c:v>
                </c:pt>
                <c:pt idx="4">
                  <c:v>0.78818153367627986</c:v>
                </c:pt>
                <c:pt idx="5">
                  <c:v>1.1508703908043403</c:v>
                </c:pt>
                <c:pt idx="6">
                  <c:v>1.6529224895778309</c:v>
                </c:pt>
                <c:pt idx="7">
                  <c:v>0.53475826739297805</c:v>
                </c:pt>
                <c:pt idx="8">
                  <c:v>1.2567886730134807</c:v>
                </c:pt>
                <c:pt idx="9">
                  <c:v>0.999366935766556</c:v>
                </c:pt>
                <c:pt idx="10">
                  <c:v>0.80147483237522721</c:v>
                </c:pt>
                <c:pt idx="11">
                  <c:v>0.54309885387887391</c:v>
                </c:pt>
                <c:pt idx="12">
                  <c:v>1.1106665701888208</c:v>
                </c:pt>
                <c:pt idx="13">
                  <c:v>1.9252015684349422</c:v>
                </c:pt>
                <c:pt idx="14">
                  <c:v>0.91092043203673612</c:v>
                </c:pt>
                <c:pt idx="15">
                  <c:v>0.91310555784547986</c:v>
                </c:pt>
                <c:pt idx="16">
                  <c:v>0.91272952219444292</c:v>
                </c:pt>
                <c:pt idx="17">
                  <c:v>0.89745499985719945</c:v>
                </c:pt>
                <c:pt idx="18">
                  <c:v>0.90444207296479817</c:v>
                </c:pt>
                <c:pt idx="19">
                  <c:v>1.1343525337712315</c:v>
                </c:pt>
                <c:pt idx="20">
                  <c:v>1.0425045696452653</c:v>
                </c:pt>
                <c:pt idx="21">
                  <c:v>1.2741292786668303</c:v>
                </c:pt>
                <c:pt idx="22">
                  <c:v>2.0842998801247212</c:v>
                </c:pt>
                <c:pt idx="23">
                  <c:v>1.3418586323443709</c:v>
                </c:pt>
                <c:pt idx="24">
                  <c:v>0.80631903331186727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269-438C-90B3-35F0810312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9810560"/>
        <c:axId val="149812736"/>
      </c:barChart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company satisfaction scores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chemeClr val="bg2"/>
              </a:solidFill>
              <a:ln w="15875">
                <a:solidFill>
                  <a:srgbClr val="FFFFFF"/>
                </a:solidFill>
              </a:ln>
            </c:spPr>
          </c:marker>
          <c:xVal>
            <c:numRef>
              <c:f>Sheet1!$D$2:$D$26</c:f>
              <c:numCache>
                <c:formatCode>0.00</c:formatCode>
                <c:ptCount val="25"/>
                <c:pt idx="0">
                  <c:v>8.5912087912088051</c:v>
                </c:pt>
                <c:pt idx="1">
                  <c:v>8.6356107660455503</c:v>
                </c:pt>
                <c:pt idx="2">
                  <c:v>8.5198237885462564</c:v>
                </c:pt>
                <c:pt idx="3">
                  <c:v>8.8733153638814013</c:v>
                </c:pt>
                <c:pt idx="4">
                  <c:v>8.7536534446764129</c:v>
                </c:pt>
                <c:pt idx="5">
                  <c:v>8.4361233480176203</c:v>
                </c:pt>
                <c:pt idx="6">
                  <c:v>8.443037974683536</c:v>
                </c:pt>
                <c:pt idx="7">
                  <c:v>8.3462532299741614</c:v>
                </c:pt>
                <c:pt idx="8">
                  <c:v>8.2705627705627673</c:v>
                </c:pt>
                <c:pt idx="9">
                  <c:v>8.4748358862144286</c:v>
                </c:pt>
                <c:pt idx="10">
                  <c:v>8.8175965665236085</c:v>
                </c:pt>
                <c:pt idx="11">
                  <c:v>8.8263736263736305</c:v>
                </c:pt>
                <c:pt idx="12">
                  <c:v>8.8312499999999989</c:v>
                </c:pt>
                <c:pt idx="13">
                  <c:v>7.1420612813370408</c:v>
                </c:pt>
                <c:pt idx="14">
                  <c:v>8.634146341463417</c:v>
                </c:pt>
                <c:pt idx="15">
                  <c:v>8.60238095238096</c:v>
                </c:pt>
                <c:pt idx="16">
                  <c:v>8.7683486238532087</c:v>
                </c:pt>
                <c:pt idx="17">
                  <c:v>8.3924349881796569</c:v>
                </c:pt>
                <c:pt idx="18">
                  <c:v>8.7555066079295134</c:v>
                </c:pt>
                <c:pt idx="19">
                  <c:v>7.669683257918555</c:v>
                </c:pt>
                <c:pt idx="20">
                  <c:v>8.6487068965517153</c:v>
                </c:pt>
                <c:pt idx="21">
                  <c:v>7.2600000000000042</c:v>
                </c:pt>
                <c:pt idx="22">
                  <c:v>6.8720930232558137</c:v>
                </c:pt>
                <c:pt idx="23">
                  <c:v>7.5853131749460054</c:v>
                </c:pt>
                <c:pt idx="24">
                  <c:v>8.1389521640091154</c:v>
                </c:pt>
              </c:numCache>
            </c:numRef>
          </c:xVal>
          <c:yVal>
            <c:numRef>
              <c:f>Sheet1!$B$2:$B$26</c:f>
              <c:numCache>
                <c:formatCode>0</c:formatCode>
                <c:ptCount val="25"/>
                <c:pt idx="0">
                  <c:v>25</c:v>
                </c:pt>
                <c:pt idx="1">
                  <c:v>24</c:v>
                </c:pt>
                <c:pt idx="2">
                  <c:v>23</c:v>
                </c:pt>
                <c:pt idx="3">
                  <c:v>22</c:v>
                </c:pt>
                <c:pt idx="4">
                  <c:v>21</c:v>
                </c:pt>
                <c:pt idx="5">
                  <c:v>20</c:v>
                </c:pt>
                <c:pt idx="6">
                  <c:v>19</c:v>
                </c:pt>
                <c:pt idx="7">
                  <c:v>18</c:v>
                </c:pt>
                <c:pt idx="8">
                  <c:v>17</c:v>
                </c:pt>
                <c:pt idx="9">
                  <c:v>16</c:v>
                </c:pt>
                <c:pt idx="10">
                  <c:v>15</c:v>
                </c:pt>
                <c:pt idx="11">
                  <c:v>14</c:v>
                </c:pt>
                <c:pt idx="12">
                  <c:v>13</c:v>
                </c:pt>
                <c:pt idx="13">
                  <c:v>12</c:v>
                </c:pt>
                <c:pt idx="14">
                  <c:v>11</c:v>
                </c:pt>
                <c:pt idx="15">
                  <c:v>10</c:v>
                </c:pt>
                <c:pt idx="16">
                  <c:v>9</c:v>
                </c:pt>
                <c:pt idx="17">
                  <c:v>8</c:v>
                </c:pt>
                <c:pt idx="18">
                  <c:v>7</c:v>
                </c:pt>
                <c:pt idx="19">
                  <c:v>6</c:v>
                </c:pt>
                <c:pt idx="20">
                  <c:v>5</c:v>
                </c:pt>
                <c:pt idx="21">
                  <c:v>4</c:v>
                </c:pt>
                <c:pt idx="22">
                  <c:v>3</c:v>
                </c:pt>
                <c:pt idx="23">
                  <c:v>2</c:v>
                </c:pt>
                <c:pt idx="24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269-438C-90B3-35F0810312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820544"/>
        <c:axId val="149814656"/>
      </c:scatterChart>
      <c:catAx>
        <c:axId val="1498105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49812736"/>
        <c:crosses val="autoZero"/>
        <c:auto val="1"/>
        <c:lblAlgn val="ctr"/>
        <c:lblOffset val="100"/>
        <c:noMultiLvlLbl val="0"/>
      </c:catAx>
      <c:valAx>
        <c:axId val="149812736"/>
        <c:scaling>
          <c:orientation val="minMax"/>
          <c:max val="10"/>
          <c:min val="4"/>
        </c:scaling>
        <c:delete val="0"/>
        <c:axPos val="t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900">
                    <a:latin typeface="Century Gothic" panose="020B0502020202020204" pitchFamily="34" charset="0"/>
                  </a:defRPr>
                </a:pPr>
                <a:r>
                  <a:rPr lang="en-GB" sz="900" dirty="0" smtClean="0">
                    <a:latin typeface="Century Gothic" panose="020B0502020202020204" pitchFamily="34" charset="0"/>
                  </a:rPr>
                  <a:t>Average satisfaction score</a:t>
                </a:r>
                <a:endParaRPr lang="en-GB" sz="900" dirty="0">
                  <a:latin typeface="Century Gothic" panose="020B0502020202020204" pitchFamily="34" charset="0"/>
                </a:endParaRPr>
              </a:p>
            </c:rich>
          </c:tx>
          <c:overlay val="0"/>
        </c:title>
        <c:numFmt formatCode="0" sourceLinked="0"/>
        <c:majorTickMark val="none"/>
        <c:minorTickMark val="none"/>
        <c:tickLblPos val="low"/>
        <c:crossAx val="149810560"/>
        <c:crosses val="autoZero"/>
        <c:crossBetween val="between"/>
        <c:majorUnit val="1"/>
        <c:minorUnit val="0.4"/>
      </c:valAx>
      <c:valAx>
        <c:axId val="149814656"/>
        <c:scaling>
          <c:orientation val="minMax"/>
          <c:max val="25.5"/>
          <c:min val="0.5"/>
        </c:scaling>
        <c:delete val="1"/>
        <c:axPos val="r"/>
        <c:numFmt formatCode="0.0" sourceLinked="0"/>
        <c:majorTickMark val="out"/>
        <c:minorTickMark val="none"/>
        <c:tickLblPos val="nextTo"/>
        <c:crossAx val="149820544"/>
        <c:crosses val="max"/>
        <c:crossBetween val="midCat"/>
        <c:majorUnit val="0.5"/>
      </c:valAx>
      <c:valAx>
        <c:axId val="149820544"/>
        <c:scaling>
          <c:orientation val="minMax"/>
          <c:max val="10"/>
          <c:min val="1"/>
        </c:scaling>
        <c:delete val="1"/>
        <c:axPos val="t"/>
        <c:numFmt formatCode="0.00" sourceLinked="1"/>
        <c:majorTickMark val="out"/>
        <c:minorTickMark val="none"/>
        <c:tickLblPos val="none"/>
        <c:crossAx val="149814656"/>
        <c:crosses val="max"/>
        <c:crossBetween val="midCat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427079171467705"/>
          <c:y val="0.1372113209312584"/>
          <c:w val="0.61960111757970859"/>
          <c:h val="0.85664855756539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Sheet1!$M$1</c:f>
              <c:strCache>
                <c:ptCount val="1"/>
                <c:pt idx="0">
                  <c:v>Gap</c:v>
                </c:pt>
              </c:strCache>
            </c:strRef>
          </c:tx>
          <c:spPr>
            <a:solidFill>
              <a:srgbClr val="C00000"/>
            </a:solidFill>
            <a:ln w="12700">
              <a:noFill/>
              <a:prstDash val="solid"/>
            </a:ln>
          </c:spPr>
          <c:invertIfNegative val="0"/>
          <c:dLbls>
            <c:dLbl>
              <c:idx val="0"/>
              <c:numFmt formatCode="#,##0.0" sourceLinked="0"/>
              <c:spPr>
                <a:solidFill>
                  <a:srgbClr val="9BBB59">
                    <a:lumMod val="40000"/>
                    <a:lumOff val="60000"/>
                  </a:srgb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00B05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numFmt formatCode="#,##0.0" sourceLinked="0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Sheet1!$C$2:$C$26</c:f>
              <c:strCache>
                <c:ptCount val="25"/>
                <c:pt idx="0">
                  <c:v>Quality Assurance Regimes</c:v>
                </c:pt>
                <c:pt idx="1">
                  <c:v>Reacting to emergency situations</c:v>
                </c:pt>
                <c:pt idx="2">
                  <c:v>Clarity of pricing</c:v>
                </c:pt>
                <c:pt idx="3">
                  <c:v>Integrity of supplier</c:v>
                </c:pt>
                <c:pt idx="4">
                  <c:v>Quotation</c:v>
                </c:pt>
                <c:pt idx="5">
                  <c:v>Clear points of contact</c:v>
                </c:pt>
                <c:pt idx="6">
                  <c:v>Product quality</c:v>
                </c:pt>
                <c:pt idx="7">
                  <c:v>Understanding your business needs</c:v>
                </c:pt>
                <c:pt idx="8">
                  <c:v>Packaging &amp; labelling of your products/delivery</c:v>
                </c:pt>
                <c:pt idx="9">
                  <c:v>Honesty/openness when things go wrong</c:v>
                </c:pt>
                <c:pt idx="10">
                  <c:v>Local technical support</c:v>
                </c:pt>
                <c:pt idx="11">
                  <c:v>Product performance</c:v>
                </c:pt>
                <c:pt idx="12">
                  <c:v>Developing a relationship</c:v>
                </c:pt>
                <c:pt idx="13">
                  <c:v>Ease of ordering</c:v>
                </c:pt>
                <c:pt idx="14">
                  <c:v>Responsiveness of staff</c:v>
                </c:pt>
                <c:pt idx="15">
                  <c:v>Helpfulness of staff</c:v>
                </c:pt>
                <c:pt idx="16">
                  <c:v>Reliability of delivery</c:v>
                </c:pt>
                <c:pt idx="17">
                  <c:v>Expertise of staff</c:v>
                </c:pt>
                <c:pt idx="18">
                  <c:v>Value for money</c:v>
                </c:pt>
                <c:pt idx="19">
                  <c:v>Provision of information on order delivery</c:v>
                </c:pt>
                <c:pt idx="20">
                  <c:v>Keeping promises &amp; commitments</c:v>
                </c:pt>
                <c:pt idx="21">
                  <c:v>Competitiveness of price</c:v>
                </c:pt>
                <c:pt idx="22">
                  <c:v>Lead time</c:v>
                </c:pt>
                <c:pt idx="23">
                  <c:v>Pro-activity in cost reduction</c:v>
                </c:pt>
                <c:pt idx="24">
                  <c:v>Handling of problems</c:v>
                </c:pt>
              </c:strCache>
            </c:strRef>
          </c:cat>
          <c:val>
            <c:numRef>
              <c:f>Sheet1!$M$2:$M$26</c:f>
              <c:numCache>
                <c:formatCode>0.00</c:formatCode>
                <c:ptCount val="25"/>
                <c:pt idx="0">
                  <c:v>0</c:v>
                </c:pt>
                <c:pt idx="1">
                  <c:v>-0.14617101245008612</c:v>
                </c:pt>
                <c:pt idx="2">
                  <c:v>-0.20239843367596499</c:v>
                </c:pt>
                <c:pt idx="3">
                  <c:v>-0.21208791208790778</c:v>
                </c:pt>
                <c:pt idx="4">
                  <c:v>-0.2606430606430461</c:v>
                </c:pt>
                <c:pt idx="5">
                  <c:v>-0.2820608410378771</c:v>
                </c:pt>
                <c:pt idx="6">
                  <c:v>-0.46488930918261495</c:v>
                </c:pt>
                <c:pt idx="7">
                  <c:v>-0.62933078045223745</c:v>
                </c:pt>
                <c:pt idx="8">
                  <c:v>-0.65997130559540729</c:v>
                </c:pt>
                <c:pt idx="9">
                  <c:v>-0.66591173054586861</c:v>
                </c:pt>
                <c:pt idx="10">
                  <c:v>-0.66638854123210756</c:v>
                </c:pt>
                <c:pt idx="11">
                  <c:v>-0.66915137614679132</c:v>
                </c:pt>
                <c:pt idx="12">
                  <c:v>-0.67581695048984081</c:v>
                </c:pt>
                <c:pt idx="13">
                  <c:v>-0.71388114717253082</c:v>
                </c:pt>
                <c:pt idx="14">
                  <c:v>-0.76438923395445002</c:v>
                </c:pt>
                <c:pt idx="15">
                  <c:v>-0.81580882352941231</c:v>
                </c:pt>
                <c:pt idx="16">
                  <c:v>-0.88568722943723621</c:v>
                </c:pt>
                <c:pt idx="17">
                  <c:v>-0.96773145961266849</c:v>
                </c:pt>
                <c:pt idx="18">
                  <c:v>-0.99483287111369378</c:v>
                </c:pt>
                <c:pt idx="19">
                  <c:v>-1.0067432002292982</c:v>
                </c:pt>
                <c:pt idx="20">
                  <c:v>-1.2236286919831301</c:v>
                </c:pt>
                <c:pt idx="21">
                  <c:v>-1.3024999999999975</c:v>
                </c:pt>
                <c:pt idx="22">
                  <c:v>-1.5292701583873285</c:v>
                </c:pt>
                <c:pt idx="23">
                  <c:v>-1.6656310263552676</c:v>
                </c:pt>
                <c:pt idx="24">
                  <c:v>-2.1279069767441863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50-4F11-8A82-D129A3527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150010112"/>
        <c:axId val="149884928"/>
      </c:barChart>
      <c:catAx>
        <c:axId val="1500101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crossAx val="149884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9884928"/>
        <c:scaling>
          <c:orientation val="minMax"/>
          <c:max val="0.5"/>
          <c:min val="-2.5"/>
        </c:scaling>
        <c:delete val="0"/>
        <c:axPos val="t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/>
                </a:pPr>
                <a:r>
                  <a:rPr lang="en-GB" sz="900" b="1" i="0" baseline="0" dirty="0" smtClean="0"/>
                  <a:t>Gap from best</a:t>
                </a:r>
                <a:endParaRPr lang="en-GB" sz="900" b="1" i="0" baseline="0" dirty="0"/>
              </a:p>
            </c:rich>
          </c:tx>
          <c:layout>
            <c:manualLayout>
              <c:xMode val="edge"/>
              <c:yMode val="edge"/>
              <c:x val="0.60858525381795214"/>
              <c:y val="2.3562230835486649E-2"/>
            </c:manualLayout>
          </c:layout>
          <c:overlay val="0"/>
        </c:title>
        <c:numFmt formatCode="0.0" sourceLinked="0"/>
        <c:majorTickMark val="out"/>
        <c:minorTickMark val="none"/>
        <c:tickLblPos val="low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50010112"/>
        <c:crosses val="autoZero"/>
        <c:crossBetween val="between"/>
        <c:majorUnit val="0.5"/>
        <c:minorUnit val="0.1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entury Gothic" pitchFamily="34" charset="0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178518725719012E-2"/>
          <c:y val="3.137908919210998E-2"/>
          <c:w val="0.91553303799675956"/>
          <c:h val="0.7572923294718096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Keeping promises and commitments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703-4017-821A-30F17AAAB4A5}"/>
                </c:ext>
              </c:extLst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15D-4DBF-BB80-7DF5999A7C9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Sheet1!$B$1:$G$1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2018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8.1199999999999992</c:v>
                </c:pt>
                <c:pt idx="1">
                  <c:v>8.35</c:v>
                </c:pt>
                <c:pt idx="2">
                  <c:v>8.14</c:v>
                </c:pt>
                <c:pt idx="3">
                  <c:v>8.32</c:v>
                </c:pt>
                <c:pt idx="4" formatCode="0.00">
                  <c:v>8.3664596273291831</c:v>
                </c:pt>
                <c:pt idx="5" formatCode="0.00">
                  <c:v>8.443037974683536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703-4017-821A-30F17AAAB4A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Honesty/openness when things go wrong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703-4017-821A-30F17AAAB4A5}"/>
                </c:ext>
              </c:extLst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15D-4DBF-BB80-7DF5999A7C9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Sheet1!$B$1:$G$1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2018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8.2799999999999994</c:v>
                </c:pt>
                <c:pt idx="1">
                  <c:v>8.4</c:v>
                </c:pt>
                <c:pt idx="2">
                  <c:v>8.31</c:v>
                </c:pt>
                <c:pt idx="3">
                  <c:v>8.52</c:v>
                </c:pt>
                <c:pt idx="4" formatCode="0.00">
                  <c:v>8.5057208237986295</c:v>
                </c:pt>
                <c:pt idx="5" formatCode="0.00">
                  <c:v>8.60238095238096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703-4017-821A-30F17AAAB4A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Complaint/problem handling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703-4017-821A-30F17AAAB4A5}"/>
                </c:ext>
              </c:extLst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15D-4DBF-BB80-7DF5999A7C9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B05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Sheet1!$B$1:$G$1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2018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7.9</c:v>
                </c:pt>
                <c:pt idx="1">
                  <c:v>7.33</c:v>
                </c:pt>
                <c:pt idx="2">
                  <c:v>7.13</c:v>
                </c:pt>
                <c:pt idx="3">
                  <c:v>7.47</c:v>
                </c:pt>
                <c:pt idx="4" formatCode="0.00">
                  <c:v>6.9042553191489358</c:v>
                </c:pt>
                <c:pt idx="5" formatCode="0.00">
                  <c:v>6.8720930232558137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E703-4017-821A-30F17AAAB4A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Provision of information on order delivery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703-4017-821A-30F17AAAB4A5}"/>
                </c:ext>
              </c:extLst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15D-4DBF-BB80-7DF5999A7C9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4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Sheet1!$B$1:$G$1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2018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7.75</c:v>
                </c:pt>
                <c:pt idx="1">
                  <c:v>7.95</c:v>
                </c:pt>
                <c:pt idx="2">
                  <c:v>7.77</c:v>
                </c:pt>
                <c:pt idx="3">
                  <c:v>7.89</c:v>
                </c:pt>
                <c:pt idx="4" formatCode="0.00">
                  <c:v>7.9780219780219808</c:v>
                </c:pt>
                <c:pt idx="5" formatCode="0.00">
                  <c:v>8.1389521640091154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E703-4017-821A-30F17AAAB4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165760"/>
        <c:axId val="150176128"/>
      </c:lineChart>
      <c:catAx>
        <c:axId val="150165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Year of</a:t>
                </a:r>
                <a:r>
                  <a:rPr lang="en-GB" baseline="0" dirty="0" smtClean="0"/>
                  <a:t> survey</a:t>
                </a:r>
                <a:endParaRPr lang="en-GB" dirty="0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50176128"/>
        <c:crosses val="autoZero"/>
        <c:auto val="1"/>
        <c:lblAlgn val="ctr"/>
        <c:lblOffset val="100"/>
        <c:noMultiLvlLbl val="0"/>
      </c:catAx>
      <c:valAx>
        <c:axId val="150176128"/>
        <c:scaling>
          <c:orientation val="minMax"/>
          <c:max val="9"/>
          <c:min val="6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Average satisfaction score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3.9281253287470324E-3"/>
              <c:y val="0.24436489379967891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50165760"/>
        <c:crosses val="autoZero"/>
        <c:crossBetween val="between"/>
        <c:majorUnit val="0.5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Century Gothic" pitchFamily="34" charset="0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276301998961963E-2"/>
          <c:y val="2.7329183221135176E-2"/>
          <c:w val="0.84145927422952016"/>
          <c:h val="0.89066618872186365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Sheet1!$F$1</c:f>
              <c:strCache>
                <c:ptCount val="1"/>
                <c:pt idx="0">
                  <c:v>Bottom quartile</c:v>
                </c:pt>
              </c:strCache>
            </c:strRef>
          </c:tx>
          <c:spPr>
            <a:solidFill>
              <a:srgbClr val="FF0000">
                <a:alpha val="10000"/>
              </a:srgbClr>
            </a:solidFill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 formatCode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Sheet1!$F$2:$F$9</c:f>
              <c:numCache>
                <c:formatCode>0.0%</c:formatCode>
                <c:ptCount val="8"/>
                <c:pt idx="0">
                  <c:v>0.76</c:v>
                </c:pt>
                <c:pt idx="1">
                  <c:v>0.76</c:v>
                </c:pt>
                <c:pt idx="2">
                  <c:v>0.76</c:v>
                </c:pt>
                <c:pt idx="3">
                  <c:v>0.76</c:v>
                </c:pt>
                <c:pt idx="4">
                  <c:v>0.76</c:v>
                </c:pt>
                <c:pt idx="5">
                  <c:v>0.76</c:v>
                </c:pt>
                <c:pt idx="6">
                  <c:v>0.76</c:v>
                </c:pt>
                <c:pt idx="7">
                  <c:v>0.76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8A-4213-9742-21BC0C2BC0A7}"/>
            </c:ext>
          </c:extLst>
        </c:ser>
        <c:ser>
          <c:idx val="5"/>
          <c:order val="1"/>
          <c:tx>
            <c:strRef>
              <c:f>Sheet1!$G$1</c:f>
              <c:strCache>
                <c:ptCount val="1"/>
                <c:pt idx="0">
                  <c:v>Second quartile</c:v>
                </c:pt>
              </c:strCache>
            </c:strRef>
          </c:tx>
          <c:spPr>
            <a:solidFill>
              <a:srgbClr val="FFC000">
                <a:alpha val="20000"/>
              </a:srgbClr>
            </a:solidFill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 formatCode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Sheet1!$G$2:$G$9</c:f>
              <c:numCache>
                <c:formatCode>0.0%</c:formatCode>
                <c:ptCount val="8"/>
                <c:pt idx="0">
                  <c:v>4.4999999999999998E-2</c:v>
                </c:pt>
                <c:pt idx="1">
                  <c:v>4.4999999999999998E-2</c:v>
                </c:pt>
                <c:pt idx="2">
                  <c:v>4.4999999999999998E-2</c:v>
                </c:pt>
                <c:pt idx="3">
                  <c:v>4.4999999999999998E-2</c:v>
                </c:pt>
                <c:pt idx="4">
                  <c:v>4.4999999999999998E-2</c:v>
                </c:pt>
                <c:pt idx="5">
                  <c:v>4.4999999999999998E-2</c:v>
                </c:pt>
                <c:pt idx="6">
                  <c:v>4.4999999999999998E-2</c:v>
                </c:pt>
                <c:pt idx="7">
                  <c:v>4.4999999999999998E-2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8A-4213-9742-21BC0C2BC0A7}"/>
            </c:ext>
          </c:extLst>
        </c:ser>
        <c:ser>
          <c:idx val="6"/>
          <c:order val="2"/>
          <c:tx>
            <c:strRef>
              <c:f>Sheet1!$H$1</c:f>
              <c:strCache>
                <c:ptCount val="1"/>
                <c:pt idx="0">
                  <c:v>Third quartile</c:v>
                </c:pt>
              </c:strCache>
            </c:strRef>
          </c:tx>
          <c:spPr>
            <a:solidFill>
              <a:srgbClr val="FFFF4B">
                <a:alpha val="20000"/>
              </a:srgbClr>
            </a:solidFill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 formatCode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Sheet1!$H$2:$H$9</c:f>
              <c:numCache>
                <c:formatCode>0.0%</c:formatCode>
                <c:ptCount val="8"/>
                <c:pt idx="0">
                  <c:v>4.4999999999999998E-2</c:v>
                </c:pt>
                <c:pt idx="1">
                  <c:v>4.4999999999999998E-2</c:v>
                </c:pt>
                <c:pt idx="2">
                  <c:v>4.4999999999999998E-2</c:v>
                </c:pt>
                <c:pt idx="3">
                  <c:v>4.4999999999999998E-2</c:v>
                </c:pt>
                <c:pt idx="4">
                  <c:v>4.4999999999999998E-2</c:v>
                </c:pt>
                <c:pt idx="5">
                  <c:v>4.4999999999999998E-2</c:v>
                </c:pt>
                <c:pt idx="6">
                  <c:v>4.4999999999999998E-2</c:v>
                </c:pt>
                <c:pt idx="7">
                  <c:v>4.4999999999999998E-2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8A-4213-9742-21BC0C2BC0A7}"/>
            </c:ext>
          </c:extLst>
        </c:ser>
        <c:ser>
          <c:idx val="7"/>
          <c:order val="3"/>
          <c:tx>
            <c:strRef>
              <c:f>Sheet1!$I$1</c:f>
              <c:strCache>
                <c:ptCount val="1"/>
                <c:pt idx="0">
                  <c:v>Top quartile</c:v>
                </c:pt>
              </c:strCache>
            </c:strRef>
          </c:tx>
          <c:spPr>
            <a:solidFill>
              <a:srgbClr val="66FF33">
                <a:alpha val="10000"/>
              </a:srgbClr>
            </a:solidFill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 formatCode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Sheet1!$I$2:$I$9</c:f>
              <c:numCache>
                <c:formatCode>0.0%</c:formatCode>
                <c:ptCount val="8"/>
                <c:pt idx="0">
                  <c:v>0.15000000000000002</c:v>
                </c:pt>
                <c:pt idx="1">
                  <c:v>0.15000000000000002</c:v>
                </c:pt>
                <c:pt idx="2">
                  <c:v>0.15000000000000002</c:v>
                </c:pt>
                <c:pt idx="3">
                  <c:v>0.15000000000000002</c:v>
                </c:pt>
                <c:pt idx="4">
                  <c:v>0.15000000000000002</c:v>
                </c:pt>
                <c:pt idx="5">
                  <c:v>0.15000000000000002</c:v>
                </c:pt>
                <c:pt idx="6">
                  <c:v>0.15000000000000002</c:v>
                </c:pt>
                <c:pt idx="7">
                  <c:v>0.15000000000000002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58A-4213-9742-21BC0C2BC0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1473152"/>
        <c:axId val="151503232"/>
      </c:barChart>
      <c:lineChart>
        <c:grouping val="standard"/>
        <c:varyColors val="0"/>
        <c:ser>
          <c:idx val="1"/>
          <c:order val="4"/>
          <c:tx>
            <c:strRef>
              <c:f>Sheet1!$C$1</c:f>
              <c:strCache>
                <c:ptCount val="1"/>
                <c:pt idx="0">
                  <c:v>Conservative</c:v>
                </c:pt>
              </c:strCache>
            </c:strRef>
          </c:tx>
          <c:spPr>
            <a:ln>
              <a:solidFill>
                <a:schemeClr val="accent1"/>
              </a:solidFill>
              <a:prstDash val="sysDash"/>
            </a:ln>
          </c:spPr>
          <c:marker>
            <c:symbol val="circle"/>
            <c:size val="6"/>
            <c:spPr>
              <a:solidFill>
                <a:schemeClr val="accent1"/>
              </a:solidFill>
              <a:ln w="12700">
                <a:solidFill>
                  <a:schemeClr val="bg1"/>
                </a:solidFill>
              </a:ln>
            </c:spPr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58A-4213-9742-21BC0C2BC0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 formatCode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Sheet1!$C$2:$C$9</c:f>
              <c:numCache>
                <c:formatCode>0.0%</c:formatCode>
                <c:ptCount val="8"/>
                <c:pt idx="0">
                  <c:v>0.79477763365321796</c:v>
                </c:pt>
                <c:pt idx="1">
                  <c:v>0.80175075589989486</c:v>
                </c:pt>
                <c:pt idx="2">
                  <c:v>0.80828929525016047</c:v>
                </c:pt>
                <c:pt idx="3">
                  <c:v>0.81442769235070189</c:v>
                </c:pt>
                <c:pt idx="4">
                  <c:v>0.82019709225394655</c:v>
                </c:pt>
                <c:pt idx="5">
                  <c:v>0.8256257123353099</c:v>
                </c:pt>
                <c:pt idx="6">
                  <c:v>0.83073916344567234</c:v>
                </c:pt>
                <c:pt idx="7">
                  <c:v>0.83556073094450278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58A-4213-9742-21BC0C2BC0A7}"/>
            </c:ext>
          </c:extLst>
        </c:ser>
        <c:ser>
          <c:idx val="2"/>
          <c:order val="5"/>
          <c:tx>
            <c:strRef>
              <c:f>Sheet1!$D$1</c:f>
              <c:strCache>
                <c:ptCount val="1"/>
                <c:pt idx="0">
                  <c:v>Ambitious</c:v>
                </c:pt>
              </c:strCache>
            </c:strRef>
          </c:tx>
          <c:spPr>
            <a:ln>
              <a:solidFill>
                <a:srgbClr val="00B050"/>
              </a:solidFill>
              <a:prstDash val="sysDash"/>
            </a:ln>
          </c:spPr>
          <c:marker>
            <c:symbol val="circle"/>
            <c:size val="6"/>
            <c:spPr>
              <a:solidFill>
                <a:srgbClr val="00B050"/>
              </a:solidFill>
              <a:ln w="12700">
                <a:solidFill>
                  <a:schemeClr val="bg1"/>
                </a:solidFill>
              </a:ln>
            </c:spPr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58A-4213-9742-21BC0C2BC0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B05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 formatCode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Sheet1!$D$2:$D$9</c:f>
              <c:numCache>
                <c:formatCode>0.0%</c:formatCode>
                <c:ptCount val="8"/>
                <c:pt idx="0">
                  <c:v>0.79477763365321796</c:v>
                </c:pt>
                <c:pt idx="1">
                  <c:v>0.81618185799397025</c:v>
                </c:pt>
                <c:pt idx="2">
                  <c:v>0.83331513899685372</c:v>
                </c:pt>
                <c:pt idx="3">
                  <c:v>0.84726564030483698</c:v>
                </c:pt>
                <c:pt idx="4">
                  <c:v>0.85879065856269543</c:v>
                </c:pt>
                <c:pt idx="5">
                  <c:v>0.86843176825997959</c:v>
                </c:pt>
                <c:pt idx="6">
                  <c:v>0.87658537227462741</c:v>
                </c:pt>
                <c:pt idx="7">
                  <c:v>0.88354749934611621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B58A-4213-9742-21BC0C2BC0A7}"/>
            </c:ext>
          </c:extLst>
        </c:ser>
        <c:ser>
          <c:idx val="3"/>
          <c:order val="6"/>
          <c:tx>
            <c:strRef>
              <c:f>Sheet1!$E$1</c:f>
              <c:strCache>
                <c:ptCount val="1"/>
                <c:pt idx="0">
                  <c:v>Realistic</c:v>
                </c:pt>
              </c:strCache>
            </c:strRef>
          </c:tx>
          <c:spPr>
            <a:ln>
              <a:solidFill>
                <a:schemeClr val="bg2"/>
              </a:solidFill>
              <a:prstDash val="sysDash"/>
            </a:ln>
          </c:spPr>
          <c:marker>
            <c:symbol val="circle"/>
            <c:size val="6"/>
            <c:spPr>
              <a:solidFill>
                <a:schemeClr val="bg2"/>
              </a:solidFill>
              <a:ln w="12700">
                <a:solidFill>
                  <a:schemeClr val="bg1"/>
                </a:solidFill>
              </a:ln>
            </c:spPr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58A-4213-9742-21BC0C2BC0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 formatCode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Sheet1!$E$2:$E$9</c:f>
              <c:numCache>
                <c:formatCode>0.0%</c:formatCode>
                <c:ptCount val="8"/>
                <c:pt idx="0">
                  <c:v>0.79477763365321796</c:v>
                </c:pt>
                <c:pt idx="1">
                  <c:v>0.80911061796787331</c:v>
                </c:pt>
                <c:pt idx="2">
                  <c:v>0.82105247556097405</c:v>
                </c:pt>
                <c:pt idx="3">
                  <c:v>0.83117504580731083</c:v>
                </c:pt>
                <c:pt idx="4">
                  <c:v>0.83987981107140852</c:v>
                </c:pt>
                <c:pt idx="5">
                  <c:v>0.84745680085689146</c:v>
                </c:pt>
                <c:pt idx="6">
                  <c:v>0.85412072994843946</c:v>
                </c:pt>
                <c:pt idx="7">
                  <c:v>0.86003398282932564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B58A-4213-9742-21BC0C2BC0A7}"/>
            </c:ext>
          </c:extLst>
        </c:ser>
        <c:ser>
          <c:idx val="0"/>
          <c:order val="7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circle"/>
            <c:size val="8"/>
            <c:spPr>
              <a:solidFill>
                <a:schemeClr val="tx1"/>
              </a:solidFill>
              <a:ln w="12700">
                <a:solidFill>
                  <a:schemeClr val="bg1"/>
                </a:solidFill>
              </a:ln>
            </c:spPr>
          </c:marker>
          <c:dLbls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 formatCode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Sheet1!$B$2:$B$9</c:f>
              <c:numCache>
                <c:formatCode>0.0%</c:formatCode>
                <c:ptCount val="8"/>
                <c:pt idx="0">
                  <c:v>0.79477763365321796</c:v>
                </c:pt>
                <c:pt idx="1">
                  <c:v>0.81140000000000001</c:v>
                </c:pt>
                <c:pt idx="2">
                  <c:v>0.82769999999999999</c:v>
                </c:pt>
                <c:pt idx="3">
                  <c:v>0.81790000000000007</c:v>
                </c:pt>
                <c:pt idx="4">
                  <c:v>0.82140000000000002</c:v>
                </c:pt>
                <c:pt idx="5">
                  <c:v>0.83240000000000003</c:v>
                </c:pt>
                <c:pt idx="6">
                  <c:v>0.84130687840320051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B58A-4213-9742-21BC0C2BC0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473152"/>
        <c:axId val="151503232"/>
      </c:lineChart>
      <c:catAx>
        <c:axId val="15147315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151503232"/>
        <c:crosses val="autoZero"/>
        <c:auto val="1"/>
        <c:lblAlgn val="ctr"/>
        <c:lblOffset val="100"/>
        <c:noMultiLvlLbl val="0"/>
      </c:catAx>
      <c:valAx>
        <c:axId val="151503232"/>
        <c:scaling>
          <c:orientation val="minMax"/>
          <c:max val="0.89700000000000013"/>
          <c:min val="0.71000000000000008"/>
        </c:scaling>
        <c:delete val="1"/>
        <c:axPos val="l"/>
        <c:majorGridlines>
          <c:spPr>
            <a:ln>
              <a:solidFill>
                <a:srgbClr val="FFFFFF">
                  <a:alpha val="0"/>
                </a:srgb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151473152"/>
        <c:crosses val="autoZero"/>
        <c:crossBetween val="between"/>
        <c:majorUnit val="0.05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48812240259223788"/>
          <c:y val="0.74257195897152573"/>
          <c:w val="0.40943516615203518"/>
          <c:h val="0.13349286265490021"/>
        </c:manualLayout>
      </c:layout>
      <c:overlay val="0"/>
      <c:spPr>
        <a:noFill/>
      </c:spPr>
    </c:legend>
    <c:plotVisOnly val="1"/>
    <c:dispBlanksAs val="gap"/>
    <c:showDLblsOverMax val="0"/>
  </c:chart>
  <c:txPr>
    <a:bodyPr/>
    <a:lstStyle/>
    <a:p>
      <a:pPr>
        <a:defRPr sz="1000">
          <a:latin typeface="Century Gothic" pitchFamily="34" charset="0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409138358087556"/>
          <c:y val="9.5228746419966578E-2"/>
          <c:w val="0.66683064521399493"/>
          <c:h val="0.877184331652584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BF2F38"/>
            </a:solidFill>
            <a:ln w="12700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8D0-49EA-92CA-2F5F0BB6D5F5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EFB-40AE-85F8-D66747BD9D6F}"/>
              </c:ext>
            </c:extLst>
          </c:dPt>
          <c:dLbls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Sheet1!$C$2:$C$22</c:f>
              <c:strCache>
                <c:ptCount val="21"/>
                <c:pt idx="0">
                  <c:v>James Walker overall (487)</c:v>
                </c:pt>
                <c:pt idx="1">
                  <c:v>BY BUSINESS AREA</c:v>
                </c:pt>
                <c:pt idx="2">
                  <c:v>JW Iberica (20)</c:v>
                </c:pt>
                <c:pt idx="3">
                  <c:v>JW Australia (30)</c:v>
                </c:pt>
                <c:pt idx="4">
                  <c:v>JW Oil &amp; Gas (20)</c:v>
                </c:pt>
                <c:pt idx="5">
                  <c:v>JW South Africa (20)</c:v>
                </c:pt>
                <c:pt idx="6">
                  <c:v>Tiflex (27)</c:v>
                </c:pt>
                <c:pt idx="7">
                  <c:v>JW Deutschland (30)</c:v>
                </c:pt>
                <c:pt idx="8">
                  <c:v>JW France (42)</c:v>
                </c:pt>
                <c:pt idx="9">
                  <c:v>JW Rotabolt (17)</c:v>
                </c:pt>
                <c:pt idx="10">
                  <c:v>JW UK (48)</c:v>
                </c:pt>
                <c:pt idx="11">
                  <c:v>JW Benelux (66)</c:v>
                </c:pt>
                <c:pt idx="12">
                  <c:v>JW Manufacturing (20)</c:v>
                </c:pt>
                <c:pt idx="13">
                  <c:v>JW Ireland (20)</c:v>
                </c:pt>
                <c:pt idx="14">
                  <c:v>JW International Team (20)</c:v>
                </c:pt>
                <c:pt idx="15">
                  <c:v>JW Italy (20)</c:v>
                </c:pt>
                <c:pt idx="16">
                  <c:v>JW Norway (21)</c:v>
                </c:pt>
                <c:pt idx="17">
                  <c:v>JW New Zealand (20)</c:v>
                </c:pt>
                <c:pt idx="18">
                  <c:v>JW Moorflex (6*)</c:v>
                </c:pt>
                <c:pt idx="19">
                  <c:v>JW Asia Pacific (20)</c:v>
                </c:pt>
                <c:pt idx="20">
                  <c:v>JW Devol (20)</c:v>
                </c:pt>
              </c:strCache>
            </c:strRef>
          </c:cat>
          <c:val>
            <c:numRef>
              <c:f>Sheet1!$D$2:$D$22</c:f>
              <c:numCache>
                <c:formatCode>General</c:formatCode>
                <c:ptCount val="21"/>
                <c:pt idx="0" formatCode="0.0%">
                  <c:v>0.84130687840320051</c:v>
                </c:pt>
                <c:pt idx="2" formatCode="0.0%">
                  <c:v>0.88092225374093625</c:v>
                </c:pt>
                <c:pt idx="3" formatCode="0.0%">
                  <c:v>0.87282091530974026</c:v>
                </c:pt>
                <c:pt idx="4" formatCode="0.0%">
                  <c:v>0.86965582217806625</c:v>
                </c:pt>
                <c:pt idx="5" formatCode="0.0%">
                  <c:v>0.86696678653607673</c:v>
                </c:pt>
                <c:pt idx="6" formatCode="0.0%">
                  <c:v>0.85893584045021232</c:v>
                </c:pt>
                <c:pt idx="7" formatCode="0.0%">
                  <c:v>0.85762747555643604</c:v>
                </c:pt>
                <c:pt idx="8" formatCode="0.0%">
                  <c:v>0.84942790787759903</c:v>
                </c:pt>
                <c:pt idx="9" formatCode="0.0%">
                  <c:v>0.84727059381539116</c:v>
                </c:pt>
                <c:pt idx="10" formatCode="0.0%">
                  <c:v>0.84331764448168289</c:v>
                </c:pt>
                <c:pt idx="11" formatCode="0.0%">
                  <c:v>0.83909644019346197</c:v>
                </c:pt>
                <c:pt idx="12" formatCode="0.0%">
                  <c:v>0.83641871267993761</c:v>
                </c:pt>
                <c:pt idx="13" formatCode="0.0%">
                  <c:v>0.83592674124032784</c:v>
                </c:pt>
                <c:pt idx="14" formatCode="0.0%">
                  <c:v>0.8342103252621641</c:v>
                </c:pt>
                <c:pt idx="15" formatCode="0.0%">
                  <c:v>0.81867326376660055</c:v>
                </c:pt>
                <c:pt idx="16" formatCode="0.0%">
                  <c:v>0.81292470250343118</c:v>
                </c:pt>
                <c:pt idx="17" formatCode="0.0%">
                  <c:v>0.81256861514795953</c:v>
                </c:pt>
                <c:pt idx="18" formatCode="0.0%">
                  <c:v>0.808999996239121</c:v>
                </c:pt>
                <c:pt idx="19" formatCode="0.0%">
                  <c:v>0.79901163921945995</c:v>
                </c:pt>
                <c:pt idx="20" formatCode="0.0%">
                  <c:v>0.76110081780935768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D0-49EA-92CA-2F5F0BB6D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151362944"/>
        <c:axId val="151364736"/>
      </c:barChart>
      <c:catAx>
        <c:axId val="1513629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51364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1364736"/>
        <c:scaling>
          <c:orientation val="minMax"/>
          <c:max val="0.9"/>
          <c:min val="0.70000000000000007"/>
        </c:scaling>
        <c:delete val="0"/>
        <c:axPos val="t"/>
        <c:majorGridlines>
          <c:spPr>
            <a:ln w="3175">
              <a:solidFill>
                <a:sysClr val="window" lastClr="FFFFFF">
                  <a:lumMod val="75000"/>
                </a:sys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 b="1"/>
                </a:pPr>
                <a:r>
                  <a:rPr lang="en-GB" sz="900" b="1" dirty="0" smtClean="0"/>
                  <a:t>Average Satisfaction Index</a:t>
                </a:r>
                <a:endParaRPr lang="en-GB" sz="900" b="1" dirty="0"/>
              </a:p>
            </c:rich>
          </c:tx>
          <c:layout>
            <c:manualLayout>
              <c:xMode val="edge"/>
              <c:yMode val="edge"/>
              <c:x val="0.53082856102289344"/>
              <c:y val="1.3409453407296523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51362944"/>
        <c:crosses val="autoZero"/>
        <c:crossBetween val="between"/>
        <c:majorUnit val="5.000000000000001E-2"/>
        <c:minorUnit val="1.0000000000000002E-2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entury Gothic" pitchFamily="34" charset="0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25293513983846"/>
          <c:y val="8.3599957912457917E-2"/>
          <c:w val="0.57454515329003342"/>
          <c:h val="0.911134680134679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50"/>
            </a:solidFill>
            <a:ln w="12700">
              <a:noFill/>
              <a:prstDash val="solid"/>
            </a:ln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F40-48C3-BFD4-447B4DBC6147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F40-48C3-BFD4-447B4DBC6147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164-461F-8177-0932B4DC7547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64-461F-8177-0932B4DC7547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F40-48C3-BFD4-447B4DBC6147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F40-48C3-BFD4-447B4DBC6147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F40-48C3-BFD4-447B4DBC6147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6F40-48C3-BFD4-447B4DBC6147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6F40-48C3-BFD4-447B4DBC6147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F40-48C3-BFD4-447B4DBC6147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164-461F-8177-0932B4DC7547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6F40-48C3-BFD4-447B4DBC6147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665C-4D6D-9CDD-56091C0F3129}"/>
              </c:ext>
            </c:extLst>
          </c:dPt>
          <c:dPt>
            <c:idx val="20"/>
            <c:invertIfNegative val="0"/>
            <c:bubble3D val="0"/>
            <c:spPr>
              <a:solidFill>
                <a:srgbClr val="C00000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64-461F-8177-0932B4DC7547}"/>
              </c:ext>
            </c:extLst>
          </c:dPt>
          <c:dPt>
            <c:idx val="21"/>
            <c:invertIfNegative val="0"/>
            <c:bubble3D val="0"/>
            <c:spPr>
              <a:solidFill>
                <a:srgbClr val="00B050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164-461F-8177-0932B4DC75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Sheet1!$A$2:$A$22</c:f>
              <c:numCache>
                <c:formatCode>General</c:formatCode>
                <c:ptCount val="21"/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 formatCode="0.0%">
                  <c:v>8.8662123332952092E-3</c:v>
                </c:pt>
                <c:pt idx="2" formatCode="0.0%">
                  <c:v>4.8062144176972965E-2</c:v>
                </c:pt>
                <c:pt idx="3" formatCode="0.0%">
                  <c:v>1.7725268692320606E-2</c:v>
                </c:pt>
                <c:pt idx="4" formatCode="0.0%">
                  <c:v>8.9618205966141007E-3</c:v>
                </c:pt>
                <c:pt idx="5" formatCode="0.0%">
                  <c:v>-4.9874654619619263E-2</c:v>
                </c:pt>
                <c:pt idx="6" formatCode="0.0%">
                  <c:v>1.6123787944490764E-2</c:v>
                </c:pt>
                <c:pt idx="7" formatCode="0.0%">
                  <c:v>1.5251100798904682E-2</c:v>
                </c:pt>
                <c:pt idx="8" formatCode="0.0%">
                  <c:v>-8.8632744025280985E-3</c:v>
                </c:pt>
                <c:pt idx="9" formatCode="0.0%">
                  <c:v>5.4763624552824797E-2</c:v>
                </c:pt>
                <c:pt idx="10" formatCode="0.0%">
                  <c:v>6.3885272237003132E-3</c:v>
                </c:pt>
                <c:pt idx="11" formatCode="0.0%">
                  <c:v>-1.5768632712398478E-3</c:v>
                </c:pt>
                <c:pt idx="12" formatCode="0.0%">
                  <c:v>5.968474991768169E-2</c:v>
                </c:pt>
                <c:pt idx="13" formatCode="0.0%">
                  <c:v>2.0614105458971022E-2</c:v>
                </c:pt>
                <c:pt idx="14" formatCode="0.0%">
                  <c:v>5.3852184739252906E-2</c:v>
                </c:pt>
                <c:pt idx="15" formatCode="0.0%">
                  <c:v>1.1490116036823816E-2</c:v>
                </c:pt>
                <c:pt idx="16" formatCode="0.0%">
                  <c:v>-8.8216829137832686E-3</c:v>
                </c:pt>
                <c:pt idx="17" formatCode="0.0%">
                  <c:v>-3.0817341313782332E-2</c:v>
                </c:pt>
                <c:pt idx="18" formatCode="0.0%">
                  <c:v>1.0867850272356927E-3</c:v>
                </c:pt>
                <c:pt idx="19" formatCode="0.0%">
                  <c:v>-5.4566689033295201E-3</c:v>
                </c:pt>
                <c:pt idx="20" formatCode="0.0%">
                  <c:v>-3.4292778812502367E-2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40-48C3-BFD4-447B4DBC61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151849984"/>
        <c:axId val="151851776"/>
      </c:barChart>
      <c:catAx>
        <c:axId val="15184998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51851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1851776"/>
        <c:scaling>
          <c:orientation val="minMax"/>
          <c:max val="0.1"/>
          <c:min val="-0.1"/>
        </c:scaling>
        <c:delete val="0"/>
        <c:axPos val="t"/>
        <c:majorGridlines>
          <c:spPr>
            <a:ln w="3175">
              <a:solidFill>
                <a:srgbClr val="FFFFFF">
                  <a:lumMod val="75000"/>
                </a:srgbClr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51849984"/>
        <c:crosses val="autoZero"/>
        <c:crossBetween val="between"/>
        <c:majorUnit val="0.1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entury Gothic" pitchFamily="34" charset="0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540946809755771"/>
          <c:y val="0.10247676191071438"/>
          <c:w val="0.65551256069731278"/>
          <c:h val="0.874768303346297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BF2F38"/>
            </a:solidFill>
            <a:ln w="12700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8D0-49EA-92CA-2F5F0BB6D5F5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EFB-40AE-85F8-D66747BD9D6F}"/>
              </c:ext>
            </c:extLst>
          </c:dPt>
          <c:dLbls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Sheet1!$C$2:$C$14</c:f>
              <c:strCache>
                <c:ptCount val="13"/>
                <c:pt idx="0">
                  <c:v>James Walker overall (487)</c:v>
                </c:pt>
                <c:pt idx="1">
                  <c:v>BY CLASSIFICATION</c:v>
                </c:pt>
                <c:pt idx="2">
                  <c:v>Platinum (123)</c:v>
                </c:pt>
                <c:pt idx="3">
                  <c:v>Gold (55)</c:v>
                </c:pt>
                <c:pt idx="4">
                  <c:v>Silver (142)</c:v>
                </c:pt>
                <c:pt idx="5">
                  <c:v>Bronze with Potential (82)</c:v>
                </c:pt>
                <c:pt idx="6">
                  <c:v>Bronze (58)</c:v>
                </c:pt>
                <c:pt idx="7">
                  <c:v>BY CONTACT TYPE</c:v>
                </c:pt>
                <c:pt idx="8">
                  <c:v>Sales (12)</c:v>
                </c:pt>
                <c:pt idx="9">
                  <c:v>Other (39)</c:v>
                </c:pt>
                <c:pt idx="10">
                  <c:v>Purchasing (243)</c:v>
                </c:pt>
                <c:pt idx="11">
                  <c:v>Technical/Maintenance (150)</c:v>
                </c:pt>
                <c:pt idx="12">
                  <c:v>Senior Management (40)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 formatCode="0.0%">
                  <c:v>0.84130687840320051</c:v>
                </c:pt>
                <c:pt idx="2" formatCode="0.0%">
                  <c:v>0.8386014094547386</c:v>
                </c:pt>
                <c:pt idx="3" formatCode="0.0%">
                  <c:v>0.84895376612051099</c:v>
                </c:pt>
                <c:pt idx="4" formatCode="0.0%">
                  <c:v>0.84328658131156398</c:v>
                </c:pt>
                <c:pt idx="5" formatCode="0.0%">
                  <c:v>0.84429432850569663</c:v>
                </c:pt>
                <c:pt idx="6" formatCode="0.0%">
                  <c:v>0.81496369375775368</c:v>
                </c:pt>
                <c:pt idx="8" formatCode="0.0%">
                  <c:v>0.87157494593455564</c:v>
                </c:pt>
                <c:pt idx="9" formatCode="0.0%">
                  <c:v>0.84719342894541472</c:v>
                </c:pt>
                <c:pt idx="10" formatCode="0.0%">
                  <c:v>0.84119083241845516</c:v>
                </c:pt>
                <c:pt idx="11" formatCode="0.0%">
                  <c:v>0.83581436857600666</c:v>
                </c:pt>
                <c:pt idx="12" formatCode="0.0%">
                  <c:v>0.82767719913764437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D0-49EA-92CA-2F5F0BB6D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152008192"/>
        <c:axId val="152009728"/>
      </c:barChart>
      <c:catAx>
        <c:axId val="152008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52009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2009728"/>
        <c:scaling>
          <c:orientation val="minMax"/>
          <c:max val="0.9"/>
          <c:min val="0.75000000000000011"/>
        </c:scaling>
        <c:delete val="0"/>
        <c:axPos val="t"/>
        <c:majorGridlines>
          <c:spPr>
            <a:ln w="3175">
              <a:solidFill>
                <a:sysClr val="window" lastClr="FFFFFF">
                  <a:lumMod val="75000"/>
                </a:sysClr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52008192"/>
        <c:crosses val="autoZero"/>
        <c:crossBetween val="between"/>
        <c:majorUnit val="5.000000000000001E-2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entury Gothic" pitchFamily="34" charset="0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25293513983846"/>
          <c:y val="8.3599957912457917E-2"/>
          <c:w val="0.57454515329003342"/>
          <c:h val="0.911134680134679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50"/>
            </a:solidFill>
            <a:ln w="12700">
              <a:noFill/>
              <a:prstDash val="solid"/>
            </a:ln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F40-48C3-BFD4-447B4DBC6147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F40-48C3-BFD4-447B4DBC6147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164-461F-8177-0932B4DC7547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164-461F-8177-0932B4DC7547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F40-48C3-BFD4-447B4DBC6147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6F40-48C3-BFD4-447B4DBC6147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F40-48C3-BFD4-447B4DBC6147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971-4A35-B1DF-B5500C3FB225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6F40-48C3-BFD4-447B4DBC6147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6F40-48C3-BFD4-447B4DBC6147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6F40-48C3-BFD4-447B4DBC6147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164-461F-8177-0932B4DC7547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6F40-48C3-BFD4-447B4DBC6147}"/>
              </c:ext>
            </c:extLst>
          </c:dPt>
          <c:dPt>
            <c:idx val="20"/>
            <c:invertIfNegative val="0"/>
            <c:bubble3D val="0"/>
            <c:spPr>
              <a:solidFill>
                <a:srgbClr val="C00000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64-461F-8177-0932B4DC7547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B164-461F-8177-0932B4DC75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 formatCode="0.0%">
                  <c:v>8.8662123332952092E-3</c:v>
                </c:pt>
                <c:pt idx="9" formatCode="0.0%">
                  <c:v>7.321724900085369E-2</c:v>
                </c:pt>
                <c:pt idx="10" formatCode="0.0%">
                  <c:v>2.4066591789314584E-3</c:v>
                </c:pt>
                <c:pt idx="11" formatCode="0.0%">
                  <c:v>9.7092214930717402E-3</c:v>
                </c:pt>
                <c:pt idx="12" formatCode="0.0%">
                  <c:v>3.2415046145019E-3</c:v>
                </c:pt>
                <c:pt idx="13" formatCode="0.0%">
                  <c:v>-4.1411848062280487E-3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40-48C3-BFD4-447B4DBC61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151959424"/>
        <c:axId val="151960960"/>
      </c:barChart>
      <c:catAx>
        <c:axId val="15195942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51960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1960960"/>
        <c:scaling>
          <c:orientation val="minMax"/>
          <c:max val="0.1"/>
          <c:min val="-0.1"/>
        </c:scaling>
        <c:delete val="1"/>
        <c:axPos val="t"/>
        <c:majorGridlines>
          <c:spPr>
            <a:ln w="3175">
              <a:solidFill>
                <a:srgbClr val="FFFFFF">
                  <a:lumMod val="75000"/>
                </a:srgbClr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crossAx val="151959424"/>
        <c:crosses val="autoZero"/>
        <c:crossBetween val="between"/>
        <c:majorUnit val="0.1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rgbClr val="FFFFFF">
        <a:lumMod val="95000"/>
      </a:srgbClr>
    </a:solidFill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entury Gothic" pitchFamily="34" charset="0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36162498461132"/>
          <c:y val="5.9393869007757033E-2"/>
          <c:w val="0.54006123944186379"/>
          <c:h val="0.901112324968007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41230"/>
            </a:solidFill>
            <a:ln w="12700">
              <a:noFill/>
              <a:prstDash val="solid"/>
            </a:ln>
          </c:spPr>
          <c:invertIfNegative val="0"/>
          <c:dLbls>
            <c:numFmt formatCode="0%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Sheet1!$C$2:$C$8</c:f>
              <c:strCache>
                <c:ptCount val="7"/>
                <c:pt idx="0">
                  <c:v>End User (231)</c:v>
                </c:pt>
                <c:pt idx="1">
                  <c:v>OEM (142)</c:v>
                </c:pt>
                <c:pt idx="2">
                  <c:v>Reseller (37)</c:v>
                </c:pt>
                <c:pt idx="3">
                  <c:v>Unclassified (29)</c:v>
                </c:pt>
                <c:pt idx="4">
                  <c:v>Contractor (20)</c:v>
                </c:pt>
                <c:pt idx="5">
                  <c:v>Refurbisher (17)</c:v>
                </c:pt>
                <c:pt idx="6">
                  <c:v>JW Distributors &amp; Stockists (10)</c:v>
                </c:pt>
              </c:strCache>
            </c:strRef>
          </c:cat>
          <c:val>
            <c:numRef>
              <c:f>Sheet1!$D$2:$D$8</c:f>
              <c:numCache>
                <c:formatCode>0.0%</c:formatCode>
                <c:ptCount val="7"/>
                <c:pt idx="0">
                  <c:v>0.47433264887063653</c:v>
                </c:pt>
                <c:pt idx="1">
                  <c:v>0.29158110882956878</c:v>
                </c:pt>
                <c:pt idx="2">
                  <c:v>7.5975359342915813E-2</c:v>
                </c:pt>
                <c:pt idx="3">
                  <c:v>5.9548254620123205E-2</c:v>
                </c:pt>
                <c:pt idx="4">
                  <c:v>4.1067761806981518E-2</c:v>
                </c:pt>
                <c:pt idx="5">
                  <c:v>3.4907597535934289E-2</c:v>
                </c:pt>
                <c:pt idx="6">
                  <c:v>2.0533880903490759E-2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AB-4AE2-A4D5-132231E82622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</c:spPr>
          <c:invertIfNegative val="0"/>
          <c:cat>
            <c:strRef>
              <c:f>Sheet1!$C$2:$C$8</c:f>
              <c:strCache>
                <c:ptCount val="7"/>
                <c:pt idx="0">
                  <c:v>End User (231)</c:v>
                </c:pt>
                <c:pt idx="1">
                  <c:v>OEM (142)</c:v>
                </c:pt>
                <c:pt idx="2">
                  <c:v>Reseller (37)</c:v>
                </c:pt>
                <c:pt idx="3">
                  <c:v>Unclassified (29)</c:v>
                </c:pt>
                <c:pt idx="4">
                  <c:v>Contractor (20)</c:v>
                </c:pt>
                <c:pt idx="5">
                  <c:v>Refurbisher (17)</c:v>
                </c:pt>
                <c:pt idx="6">
                  <c:v>JW Distributors &amp; Stockists (10)</c:v>
                </c:pt>
              </c:strCache>
            </c:strRef>
          </c:cat>
          <c:val>
            <c:numRef>
              <c:f>Sheet1!$E$2:$E$8</c:f>
              <c:numCache>
                <c:formatCode>0.0%</c:formatCode>
                <c:ptCount val="7"/>
                <c:pt idx="0">
                  <c:v>0.4585858585858586</c:v>
                </c:pt>
                <c:pt idx="1">
                  <c:v>0.28888888888888892</c:v>
                </c:pt>
                <c:pt idx="2">
                  <c:v>7.8787878787878796E-2</c:v>
                </c:pt>
                <c:pt idx="3">
                  <c:v>5.4545454545454543E-2</c:v>
                </c:pt>
                <c:pt idx="4">
                  <c:v>5.8585858585858588E-2</c:v>
                </c:pt>
                <c:pt idx="5">
                  <c:v>2.2222222222222223E-2</c:v>
                </c:pt>
                <c:pt idx="6">
                  <c:v>3.6363636363636362E-2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AB-4AE2-A4D5-132231E82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49326464"/>
        <c:axId val="149336448"/>
      </c:barChart>
      <c:catAx>
        <c:axId val="1493264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9336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9336448"/>
        <c:scaling>
          <c:orientation val="minMax"/>
          <c:max val="0.60000000000000009"/>
          <c:min val="0"/>
        </c:scaling>
        <c:delete val="1"/>
        <c:axPos val="t"/>
        <c:majorGridlines>
          <c:spPr>
            <a:ln w="3175">
              <a:solidFill>
                <a:sysClr val="window" lastClr="FFFFFF">
                  <a:lumMod val="75000"/>
                </a:sysClr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crossAx val="149326464"/>
        <c:crosses val="autoZero"/>
        <c:crossBetween val="between"/>
        <c:majorUnit val="0.2"/>
        <c:minorUnit val="0.1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entury Gothic" pitchFamily="34" charset="0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613229482438462"/>
          <c:y val="0.10247676191071438"/>
          <c:w val="0.75588446521815023"/>
          <c:h val="0.874768303346297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BF2F38"/>
            </a:solidFill>
            <a:ln w="12700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8D0-49EA-92CA-2F5F0BB6D5F5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EFB-40AE-85F8-D66747BD9D6F}"/>
              </c:ext>
            </c:extLst>
          </c:dPt>
          <c:dLbls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Sheet1!$C$2:$C$3</c:f>
              <c:strCache>
                <c:ptCount val="2"/>
                <c:pt idx="0">
                  <c:v>Old (454)</c:v>
                </c:pt>
                <c:pt idx="1">
                  <c:v>New (33)</c:v>
                </c:pt>
              </c:strCache>
            </c:strRef>
          </c:cat>
          <c:val>
            <c:numRef>
              <c:f>Sheet1!$D$2:$D$3</c:f>
              <c:numCache>
                <c:formatCode>0.0%</c:formatCode>
                <c:ptCount val="2"/>
                <c:pt idx="0">
                  <c:v>0.84277556321307601</c:v>
                </c:pt>
                <c:pt idx="1">
                  <c:v>0.80782776407996804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D0-49EA-92CA-2F5F0BB6D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152081152"/>
        <c:axId val="152082688"/>
      </c:barChart>
      <c:catAx>
        <c:axId val="1520811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52082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2082688"/>
        <c:scaling>
          <c:orientation val="minMax"/>
          <c:max val="0.9"/>
          <c:min val="0.75000000000000011"/>
        </c:scaling>
        <c:delete val="1"/>
        <c:axPos val="t"/>
        <c:majorGridlines>
          <c:spPr>
            <a:ln w="3175">
              <a:solidFill>
                <a:sysClr val="window" lastClr="FFFFFF">
                  <a:lumMod val="75000"/>
                </a:sysClr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crossAx val="152081152"/>
        <c:crosses val="autoZero"/>
        <c:crossBetween val="between"/>
        <c:majorUnit val="5.000000000000001E-2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entury Gothic" pitchFamily="34" charset="0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732071915381051"/>
          <c:y val="8.3599957912457917E-2"/>
          <c:w val="0.68495981289435282"/>
          <c:h val="0.911134680134679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50"/>
            </a:solidFill>
            <a:ln w="12700">
              <a:noFill/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12700">
                <a:noFill/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40-48C3-BFD4-447B4DBC6147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F40-48C3-BFD4-447B4DBC6147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164-461F-8177-0932B4DC7547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164-461F-8177-0932B4DC7547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40-48C3-BFD4-447B4DBC6147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F40-48C3-BFD4-447B4DBC6147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F40-48C3-BFD4-447B4DBC6147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971-4A35-B1DF-B5500C3FB225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F40-48C3-BFD4-447B4DBC6147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6F40-48C3-BFD4-447B4DBC6147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F40-48C3-BFD4-447B4DBC6147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164-461F-8177-0932B4DC7547}"/>
              </c:ext>
            </c:extLst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F40-48C3-BFD4-447B4DBC6147}"/>
              </c:ext>
            </c:extLst>
          </c:dPt>
          <c:dPt>
            <c:idx val="20"/>
            <c:invertIfNegative val="0"/>
            <c:bubble3D val="0"/>
            <c:spPr>
              <a:solidFill>
                <a:srgbClr val="C00000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64-461F-8177-0932B4DC7547}"/>
              </c:ext>
            </c:extLst>
          </c:dPt>
          <c:dPt>
            <c:idx val="21"/>
            <c:invertIfNegative val="0"/>
            <c:bubble3D val="0"/>
            <c:spPr>
              <a:solidFill>
                <a:srgbClr val="00B050"/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164-461F-8177-0932B4DC75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0.0%</c:formatCode>
                <c:ptCount val="2"/>
                <c:pt idx="0">
                  <c:v>1.0688171646133005E-2</c:v>
                </c:pt>
                <c:pt idx="1">
                  <c:v>-3.6287960936036923E-2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40-48C3-BFD4-447B4DBC61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152166784"/>
        <c:axId val="152168320"/>
      </c:barChart>
      <c:catAx>
        <c:axId val="15216678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52168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2168320"/>
        <c:scaling>
          <c:orientation val="minMax"/>
          <c:max val="0.2"/>
          <c:min val="-0.1"/>
        </c:scaling>
        <c:delete val="1"/>
        <c:axPos val="t"/>
        <c:majorGridlines>
          <c:spPr>
            <a:ln w="3175">
              <a:solidFill>
                <a:srgbClr val="FFFFFF">
                  <a:lumMod val="75000"/>
                </a:srgbClr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crossAx val="152166784"/>
        <c:crosses val="autoZero"/>
        <c:crossBetween val="between"/>
        <c:majorUnit val="0.1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rgbClr val="FFFFFF">
        <a:lumMod val="95000"/>
      </a:srgbClr>
    </a:solidFill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entury Gothic" pitchFamily="34" charset="0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570935784491444E-2"/>
          <c:y val="2.5857306823896652E-2"/>
          <c:w val="0.89194836191615157"/>
          <c:h val="0.80840720154272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 Mean: 8.6, NPS: 49.6%</c:v>
                </c:pt>
              </c:strCache>
            </c:strRef>
          </c:tx>
          <c:spPr>
            <a:solidFill>
              <a:srgbClr val="C41230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3D9-4084-92AB-73CF7F617B4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D9-4084-92AB-73CF7F617B48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3D9-4084-92AB-73CF7F617B48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D9-4084-92AB-73CF7F617B48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3D9-4084-92AB-73CF7F617B4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1 (7)</c:v>
                </c:pt>
                <c:pt idx="1">
                  <c:v>2 (1)</c:v>
                </c:pt>
                <c:pt idx="2">
                  <c:v>3 (3)</c:v>
                </c:pt>
                <c:pt idx="3">
                  <c:v>4 (1)</c:v>
                </c:pt>
                <c:pt idx="4">
                  <c:v>5 (10)</c:v>
                </c:pt>
                <c:pt idx="5">
                  <c:v>6 (17)</c:v>
                </c:pt>
                <c:pt idx="6">
                  <c:v>7 (45)</c:v>
                </c:pt>
                <c:pt idx="7">
                  <c:v>8 (119)</c:v>
                </c:pt>
                <c:pt idx="8">
                  <c:v>9 (88)</c:v>
                </c:pt>
                <c:pt idx="9">
                  <c:v>10 (189)</c:v>
                </c:pt>
              </c:strCache>
            </c:strRef>
          </c:cat>
          <c:val>
            <c:numRef>
              <c:f>Sheet1!$B$2:$B$11</c:f>
              <c:numCache>
                <c:formatCode>#,##0.0%</c:formatCode>
                <c:ptCount val="10"/>
                <c:pt idx="0">
                  <c:v>1.4583333333333332E-2</c:v>
                </c:pt>
                <c:pt idx="1">
                  <c:v>2.0833333333333333E-3</c:v>
                </c:pt>
                <c:pt idx="2">
                  <c:v>6.2500000000000003E-3</c:v>
                </c:pt>
                <c:pt idx="3">
                  <c:v>2.0833333333333333E-3</c:v>
                </c:pt>
                <c:pt idx="4">
                  <c:v>2.0833333333333329E-2</c:v>
                </c:pt>
                <c:pt idx="5">
                  <c:v>3.5416666666666666E-2</c:v>
                </c:pt>
                <c:pt idx="6">
                  <c:v>9.375E-2</c:v>
                </c:pt>
                <c:pt idx="7">
                  <c:v>0.24791666666666667</c:v>
                </c:pt>
                <c:pt idx="8">
                  <c:v>0.18333333333333332</c:v>
                </c:pt>
                <c:pt idx="9">
                  <c:v>0.39374999999999999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3D9-4084-92AB-73CF7F617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640128"/>
        <c:axId val="150641664"/>
      </c:barChart>
      <c:catAx>
        <c:axId val="150640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50641664"/>
        <c:crosses val="autoZero"/>
        <c:auto val="1"/>
        <c:lblAlgn val="ctr"/>
        <c:lblOffset val="100"/>
        <c:noMultiLvlLbl val="0"/>
      </c:catAx>
      <c:valAx>
        <c:axId val="150641664"/>
        <c:scaling>
          <c:orientation val="minMax"/>
          <c:max val="0.5"/>
          <c:min val="0"/>
        </c:scaling>
        <c:delete val="0"/>
        <c:axPos val="l"/>
        <c:majorGridlines>
          <c:spPr>
            <a:ln>
              <a:solidFill>
                <a:srgbClr val="FFFFFF">
                  <a:lumMod val="75000"/>
                </a:srgb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en-GB" sz="900" dirty="0" smtClean="0"/>
                  <a:t>Percentage of</a:t>
                </a:r>
                <a:r>
                  <a:rPr lang="en-GB" sz="900" baseline="0" dirty="0" smtClean="0"/>
                  <a:t> customers</a:t>
                </a:r>
                <a:endParaRPr lang="en-GB" sz="900" dirty="0"/>
              </a:p>
            </c:rich>
          </c:tx>
          <c:layout>
            <c:manualLayout>
              <c:xMode val="edge"/>
              <c:yMode val="edge"/>
              <c:x val="2.8090866521996703E-3"/>
              <c:y val="0.23478174267188098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150640128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latin typeface="Century Gothic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169909948055126"/>
          <c:y val="0.10247676191071438"/>
          <c:w val="0.57814363104969169"/>
          <c:h val="0.874768303346297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BF2F38"/>
            </a:solidFill>
            <a:ln w="12700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8D0-49EA-92CA-2F5F0BB6D5F5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EFB-40AE-85F8-D66747BD9D6F}"/>
              </c:ext>
            </c:extLst>
          </c:dPt>
          <c:dLbls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Sheet1!$C$2:$C$28</c:f>
              <c:strCache>
                <c:ptCount val="27"/>
                <c:pt idx="0">
                  <c:v>James Walker overall (480)</c:v>
                </c:pt>
                <c:pt idx="1">
                  <c:v>BY CLASSIFICATION</c:v>
                </c:pt>
                <c:pt idx="2">
                  <c:v>Platinum (121)</c:v>
                </c:pt>
                <c:pt idx="3">
                  <c:v>Gold (54)</c:v>
                </c:pt>
                <c:pt idx="4">
                  <c:v>Silver (141)</c:v>
                </c:pt>
                <c:pt idx="5">
                  <c:v>Bronze with Potential (81)</c:v>
                </c:pt>
                <c:pt idx="6">
                  <c:v>Bronze (57)</c:v>
                </c:pt>
                <c:pt idx="7">
                  <c:v>BY BUSINESS AREA</c:v>
                </c:pt>
                <c:pt idx="8">
                  <c:v>JW Rotabolt (17)</c:v>
                </c:pt>
                <c:pt idx="9">
                  <c:v>JW South Africa (19)</c:v>
                </c:pt>
                <c:pt idx="10">
                  <c:v>JW Moorflex (6*)</c:v>
                </c:pt>
                <c:pt idx="11">
                  <c:v>JW Iberica (20)</c:v>
                </c:pt>
                <c:pt idx="12">
                  <c:v>JW Ireland (20)</c:v>
                </c:pt>
                <c:pt idx="13">
                  <c:v>Tiflex (26)</c:v>
                </c:pt>
                <c:pt idx="14">
                  <c:v>JW International Team (20)</c:v>
                </c:pt>
                <c:pt idx="15">
                  <c:v>JW Oil &amp; Gas (20)</c:v>
                </c:pt>
                <c:pt idx="16">
                  <c:v>JW Australia (29)</c:v>
                </c:pt>
                <c:pt idx="17">
                  <c:v>JW Benelux (65)</c:v>
                </c:pt>
                <c:pt idx="18">
                  <c:v>JW New Zealand (20)</c:v>
                </c:pt>
                <c:pt idx="19">
                  <c:v>JW Deutschland (29)</c:v>
                </c:pt>
                <c:pt idx="20">
                  <c:v>JW UK (48)</c:v>
                </c:pt>
                <c:pt idx="21">
                  <c:v>JW Manufacturing (20)</c:v>
                </c:pt>
                <c:pt idx="22">
                  <c:v>JW France (42)</c:v>
                </c:pt>
                <c:pt idx="23">
                  <c:v>JW Devol (19)</c:v>
                </c:pt>
                <c:pt idx="24">
                  <c:v>JW Italy (20)</c:v>
                </c:pt>
                <c:pt idx="25">
                  <c:v>JW Asia Pacific (19)</c:v>
                </c:pt>
                <c:pt idx="26">
                  <c:v>JW Norway (21)</c:v>
                </c:pt>
              </c:strCache>
            </c:strRef>
          </c:cat>
          <c:val>
            <c:numRef>
              <c:f>Sheet1!$D$2:$D$28</c:f>
              <c:numCache>
                <c:formatCode>General</c:formatCode>
                <c:ptCount val="27"/>
                <c:pt idx="0" formatCode="0.0%">
                  <c:v>0.49583333000000002</c:v>
                </c:pt>
                <c:pt idx="2" formatCode="0.0%">
                  <c:v>0.43801652892561976</c:v>
                </c:pt>
                <c:pt idx="3" formatCode="0.0%">
                  <c:v>0.62962962962962943</c:v>
                </c:pt>
                <c:pt idx="4" formatCode="0.0%">
                  <c:v>0.51063829787234039</c:v>
                </c:pt>
                <c:pt idx="5" formatCode="0.0%">
                  <c:v>0.43209876543209874</c:v>
                </c:pt>
                <c:pt idx="6" formatCode="0.0%">
                  <c:v>0.49122807017543857</c:v>
                </c:pt>
                <c:pt idx="8" formatCode="0.0%">
                  <c:v>0.82352941176470595</c:v>
                </c:pt>
                <c:pt idx="9" formatCode="0.0%">
                  <c:v>0.68421052631578949</c:v>
                </c:pt>
                <c:pt idx="10" formatCode="0.0%">
                  <c:v>0.66666666666666652</c:v>
                </c:pt>
                <c:pt idx="11" formatCode="0.0%">
                  <c:v>0.65</c:v>
                </c:pt>
                <c:pt idx="12" formatCode="0.0%">
                  <c:v>0.64999999999999991</c:v>
                </c:pt>
                <c:pt idx="13" formatCode="0.0%">
                  <c:v>0.61538461538461531</c:v>
                </c:pt>
                <c:pt idx="14" formatCode="0.0%">
                  <c:v>0.6</c:v>
                </c:pt>
                <c:pt idx="15" formatCode="0.0%">
                  <c:v>0.6</c:v>
                </c:pt>
                <c:pt idx="16" formatCode="0.0%">
                  <c:v>0.51724137931034486</c:v>
                </c:pt>
                <c:pt idx="17" formatCode="0.0%">
                  <c:v>0.50769231000000004</c:v>
                </c:pt>
                <c:pt idx="18" formatCode="0.0%">
                  <c:v>0.5</c:v>
                </c:pt>
                <c:pt idx="19" formatCode="0.0%">
                  <c:v>0.48275862068965514</c:v>
                </c:pt>
                <c:pt idx="20" formatCode="0.0%">
                  <c:v>0.47916666666666674</c:v>
                </c:pt>
                <c:pt idx="21" formatCode="0.0%">
                  <c:v>0.45</c:v>
                </c:pt>
                <c:pt idx="22" formatCode="0.0%">
                  <c:v>0.38095238095238104</c:v>
                </c:pt>
                <c:pt idx="23" formatCode="0.0%">
                  <c:v>0.36842105263157893</c:v>
                </c:pt>
                <c:pt idx="24" formatCode="0.0%">
                  <c:v>0.3</c:v>
                </c:pt>
                <c:pt idx="25" formatCode="0.0%">
                  <c:v>0.21052631578947373</c:v>
                </c:pt>
                <c:pt idx="26" formatCode="0.0%">
                  <c:v>0.19047619047619047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D0-49EA-92CA-2F5F0BB6D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151782144"/>
        <c:axId val="151783680"/>
      </c:barChart>
      <c:catAx>
        <c:axId val="1517821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en-US"/>
          </a:p>
        </c:txPr>
        <c:crossAx val="151783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1783680"/>
        <c:scaling>
          <c:orientation val="minMax"/>
          <c:max val="0.85000000000000009"/>
          <c:min val="0"/>
        </c:scaling>
        <c:delete val="0"/>
        <c:axPos val="t"/>
        <c:majorGridlines>
          <c:spPr>
            <a:ln w="3175">
              <a:solidFill>
                <a:sysClr val="window" lastClr="FFFFFF">
                  <a:lumMod val="75000"/>
                </a:sys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 b="1"/>
                </a:pPr>
                <a:r>
                  <a:rPr lang="en-GB" sz="900" b="1" dirty="0" smtClean="0"/>
                  <a:t>Net Promoter Score</a:t>
                </a:r>
                <a:endParaRPr lang="en-GB" sz="900" b="1" dirty="0"/>
              </a:p>
            </c:rich>
          </c:tx>
          <c:layout>
            <c:manualLayout>
              <c:xMode val="edge"/>
              <c:yMode val="edge"/>
              <c:x val="0.53082856102289344"/>
              <c:y val="1.3409453407296523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51782144"/>
        <c:crosses val="autoZero"/>
        <c:crossBetween val="between"/>
        <c:minorUnit val="0.1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entury Gothic" pitchFamily="34" charset="0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415320800023152"/>
          <c:y val="6.0461897801130864E-2"/>
          <c:w val="0.76607769538211912"/>
          <c:h val="0.881912879245301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  <a:ln w="12700">
              <a:noFill/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67B-4F51-8EC6-4544357E355F}"/>
              </c:ext>
            </c:extLst>
          </c:dPt>
          <c:dPt>
            <c:idx val="2"/>
            <c:invertIfNegative val="0"/>
            <c:bubble3D val="0"/>
            <c:spPr>
              <a:solidFill>
                <a:srgbClr val="BF2F38">
                  <a:lumMod val="75000"/>
                </a:srgbClr>
              </a:solidFill>
              <a:ln w="12700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7B-4F51-8EC6-4544357E35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Increase (180)</c:v>
                </c:pt>
                <c:pt idx="1">
                  <c:v>Stay the same (181)</c:v>
                </c:pt>
                <c:pt idx="2">
                  <c:v>Decline (17)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0.47619047619047611</c:v>
                </c:pt>
                <c:pt idx="1">
                  <c:v>0.47883597883597884</c:v>
                </c:pt>
                <c:pt idx="2">
                  <c:v>4.4973544973544971E-2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2B-4ED2-A3F1-AFEE9E3EDC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Increase (180)</c:v>
                </c:pt>
                <c:pt idx="1">
                  <c:v>Stay the same (181)</c:v>
                </c:pt>
                <c:pt idx="2">
                  <c:v>Decline (17)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0.46600000000000003</c:v>
                </c:pt>
                <c:pt idx="1">
                  <c:v>0.45299999999999996</c:v>
                </c:pt>
                <c:pt idx="2">
                  <c:v>8.1000000000000003E-2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7B-4F51-8EC6-4544357E35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52851968"/>
        <c:axId val="152853504"/>
      </c:barChart>
      <c:catAx>
        <c:axId val="1528519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52853504"/>
        <c:crosses val="autoZero"/>
        <c:auto val="1"/>
        <c:lblAlgn val="ctr"/>
        <c:lblOffset val="100"/>
        <c:noMultiLvlLbl val="0"/>
      </c:catAx>
      <c:valAx>
        <c:axId val="152853504"/>
        <c:scaling>
          <c:orientation val="minMax"/>
          <c:max val="1"/>
          <c:min val="0"/>
        </c:scaling>
        <c:delete val="0"/>
        <c:axPos val="t"/>
        <c:majorGridlines>
          <c:spPr>
            <a:ln w="3175">
              <a:solidFill>
                <a:sysClr val="window" lastClr="FFFFFF">
                  <a:lumMod val="75000"/>
                </a:sysClr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52851968"/>
        <c:crosses val="autoZero"/>
        <c:crossBetween val="between"/>
        <c:majorUnit val="0.25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3951448075434299"/>
          <c:y val="0.95452518158207866"/>
          <c:w val="0.47846337179466819"/>
          <c:h val="4.5474818417921357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entury Gothic" pitchFamily="34" charset="0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85615764390672"/>
          <c:y val="6.5168687792287697E-2"/>
          <c:w val="0.76422354015966654"/>
          <c:h val="0.8556144802624245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Increase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Century Gothic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Sheet1!$C$2:$C$22</c:f>
              <c:strCache>
                <c:ptCount val="21"/>
                <c:pt idx="0">
                  <c:v>Overall (378)</c:v>
                </c:pt>
                <c:pt idx="2">
                  <c:v>JW International Team (14)</c:v>
                </c:pt>
                <c:pt idx="3">
                  <c:v>JW Rotabolt (10)</c:v>
                </c:pt>
                <c:pt idx="4">
                  <c:v>JW Moorflex (4)</c:v>
                </c:pt>
                <c:pt idx="5">
                  <c:v>JW South Africa (15)</c:v>
                </c:pt>
                <c:pt idx="6">
                  <c:v>JW Asia Pacific (15)</c:v>
                </c:pt>
                <c:pt idx="7">
                  <c:v>JW Oil &amp; Gas (14)</c:v>
                </c:pt>
                <c:pt idx="8">
                  <c:v>JW Australia (24)</c:v>
                </c:pt>
                <c:pt idx="9">
                  <c:v>JW Iberica (18)</c:v>
                </c:pt>
                <c:pt idx="10">
                  <c:v>JW Norway (19)</c:v>
                </c:pt>
                <c:pt idx="11">
                  <c:v>JW Italy (13)</c:v>
                </c:pt>
                <c:pt idx="12">
                  <c:v>JW Manufacturing (18)</c:v>
                </c:pt>
                <c:pt idx="13">
                  <c:v>JW New Zealand (18)</c:v>
                </c:pt>
                <c:pt idx="14">
                  <c:v>JW Benelux (61)</c:v>
                </c:pt>
                <c:pt idx="15">
                  <c:v>JW UK (31)</c:v>
                </c:pt>
                <c:pt idx="16">
                  <c:v>JW Devol (12)</c:v>
                </c:pt>
                <c:pt idx="17">
                  <c:v>Tiflex (19)</c:v>
                </c:pt>
                <c:pt idx="18">
                  <c:v>JW France (35)</c:v>
                </c:pt>
                <c:pt idx="19">
                  <c:v>JW Ireland (15)</c:v>
                </c:pt>
                <c:pt idx="20">
                  <c:v>JW Deutschland (23)</c:v>
                </c:pt>
              </c:strCache>
            </c:strRef>
          </c:cat>
          <c:val>
            <c:numRef>
              <c:f>Sheet1!$D$2:$D$22</c:f>
              <c:numCache>
                <c:formatCode>General</c:formatCode>
                <c:ptCount val="21"/>
                <c:pt idx="0" formatCode="0.0%">
                  <c:v>0.47619047619047611</c:v>
                </c:pt>
                <c:pt idx="2" formatCode="0.0%">
                  <c:v>0.8571428571428571</c:v>
                </c:pt>
                <c:pt idx="3" formatCode="0.0%">
                  <c:v>0.8</c:v>
                </c:pt>
                <c:pt idx="4" formatCode="0.0%">
                  <c:v>0.75</c:v>
                </c:pt>
                <c:pt idx="5" formatCode="0.0%">
                  <c:v>0.73333333333333328</c:v>
                </c:pt>
                <c:pt idx="6" formatCode="0.0%">
                  <c:v>0.66666666666666652</c:v>
                </c:pt>
                <c:pt idx="7" formatCode="0.0%">
                  <c:v>0.6428571428571429</c:v>
                </c:pt>
                <c:pt idx="8" formatCode="0.0%">
                  <c:v>0.5</c:v>
                </c:pt>
                <c:pt idx="9" formatCode="0.0%">
                  <c:v>0.5</c:v>
                </c:pt>
                <c:pt idx="10" formatCode="0.0%">
                  <c:v>0.47368421052631576</c:v>
                </c:pt>
                <c:pt idx="11" formatCode="0.0%">
                  <c:v>0.46153846153846151</c:v>
                </c:pt>
                <c:pt idx="12" formatCode="0.0%">
                  <c:v>0.44444444444444442</c:v>
                </c:pt>
                <c:pt idx="13" formatCode="0.0%">
                  <c:v>0.44444444444444442</c:v>
                </c:pt>
                <c:pt idx="14" formatCode="0.0%">
                  <c:v>0.42622950819672129</c:v>
                </c:pt>
                <c:pt idx="15" formatCode="0.0%">
                  <c:v>0.41935483870967744</c:v>
                </c:pt>
                <c:pt idx="16" formatCode="0.0%">
                  <c:v>0.41666666666666674</c:v>
                </c:pt>
                <c:pt idx="17" formatCode="0.0%">
                  <c:v>0.36842105263157893</c:v>
                </c:pt>
                <c:pt idx="18" formatCode="0.0%">
                  <c:v>0.34285714285714286</c:v>
                </c:pt>
                <c:pt idx="19" formatCode="0.0%">
                  <c:v>0.33333333333333326</c:v>
                </c:pt>
                <c:pt idx="20" formatCode="0.0%">
                  <c:v>0.30434782608695654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B8-4BAD-8A7A-5B912BB90DC6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Stay the same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Century Gothic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Sheet1!$C$2:$C$22</c:f>
              <c:strCache>
                <c:ptCount val="21"/>
                <c:pt idx="0">
                  <c:v>Overall (378)</c:v>
                </c:pt>
                <c:pt idx="2">
                  <c:v>JW International Team (14)</c:v>
                </c:pt>
                <c:pt idx="3">
                  <c:v>JW Rotabolt (10)</c:v>
                </c:pt>
                <c:pt idx="4">
                  <c:v>JW Moorflex (4)</c:v>
                </c:pt>
                <c:pt idx="5">
                  <c:v>JW South Africa (15)</c:v>
                </c:pt>
                <c:pt idx="6">
                  <c:v>JW Asia Pacific (15)</c:v>
                </c:pt>
                <c:pt idx="7">
                  <c:v>JW Oil &amp; Gas (14)</c:v>
                </c:pt>
                <c:pt idx="8">
                  <c:v>JW Australia (24)</c:v>
                </c:pt>
                <c:pt idx="9">
                  <c:v>JW Iberica (18)</c:v>
                </c:pt>
                <c:pt idx="10">
                  <c:v>JW Norway (19)</c:v>
                </c:pt>
                <c:pt idx="11">
                  <c:v>JW Italy (13)</c:v>
                </c:pt>
                <c:pt idx="12">
                  <c:v>JW Manufacturing (18)</c:v>
                </c:pt>
                <c:pt idx="13">
                  <c:v>JW New Zealand (18)</c:v>
                </c:pt>
                <c:pt idx="14">
                  <c:v>JW Benelux (61)</c:v>
                </c:pt>
                <c:pt idx="15">
                  <c:v>JW UK (31)</c:v>
                </c:pt>
                <c:pt idx="16">
                  <c:v>JW Devol (12)</c:v>
                </c:pt>
                <c:pt idx="17">
                  <c:v>Tiflex (19)</c:v>
                </c:pt>
                <c:pt idx="18">
                  <c:v>JW France (35)</c:v>
                </c:pt>
                <c:pt idx="19">
                  <c:v>JW Ireland (15)</c:v>
                </c:pt>
                <c:pt idx="20">
                  <c:v>JW Deutschland (23)</c:v>
                </c:pt>
              </c:strCache>
            </c:strRef>
          </c:cat>
          <c:val>
            <c:numRef>
              <c:f>Sheet1!$E$2:$E$22</c:f>
              <c:numCache>
                <c:formatCode>General</c:formatCode>
                <c:ptCount val="21"/>
                <c:pt idx="0" formatCode="0.0%">
                  <c:v>0.47883597883597884</c:v>
                </c:pt>
                <c:pt idx="2" formatCode="0.0%">
                  <c:v>0.14285714285714285</c:v>
                </c:pt>
                <c:pt idx="3" formatCode="0.0%">
                  <c:v>0.2</c:v>
                </c:pt>
                <c:pt idx="4" formatCode="0.0%">
                  <c:v>0.25</c:v>
                </c:pt>
                <c:pt idx="5" formatCode="0.0%">
                  <c:v>0.26666666666666666</c:v>
                </c:pt>
                <c:pt idx="6" formatCode="0.0%">
                  <c:v>0.26666666666666666</c:v>
                </c:pt>
                <c:pt idx="7" formatCode="0.0%">
                  <c:v>0.35714285714285715</c:v>
                </c:pt>
                <c:pt idx="8" formatCode="0.0%">
                  <c:v>0.5</c:v>
                </c:pt>
                <c:pt idx="9" formatCode="0.0%">
                  <c:v>0.44444444444444442</c:v>
                </c:pt>
                <c:pt idx="10" formatCode="0.0%">
                  <c:v>0.52631578947368418</c:v>
                </c:pt>
                <c:pt idx="11" formatCode="0.0%">
                  <c:v>0.46153846153846151</c:v>
                </c:pt>
                <c:pt idx="12" formatCode="0.0%">
                  <c:v>0.5</c:v>
                </c:pt>
                <c:pt idx="13" formatCode="0.0%">
                  <c:v>0.38888888888888895</c:v>
                </c:pt>
                <c:pt idx="14" formatCode="0.0%">
                  <c:v>0.49180327868852458</c:v>
                </c:pt>
                <c:pt idx="15" formatCode="0.0%">
                  <c:v>0.5161290322580645</c:v>
                </c:pt>
                <c:pt idx="16" formatCode="0.0%">
                  <c:v>0.5</c:v>
                </c:pt>
                <c:pt idx="17" formatCode="0.0%">
                  <c:v>0.52631578947368418</c:v>
                </c:pt>
                <c:pt idx="18" formatCode="0.0%">
                  <c:v>0.65714285714285703</c:v>
                </c:pt>
                <c:pt idx="19" formatCode="0.0%">
                  <c:v>0.66666666666666652</c:v>
                </c:pt>
                <c:pt idx="20" formatCode="0.0%">
                  <c:v>0.69565217391304346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B8-4BAD-8A7A-5B912BB90DC6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Decline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AE-475A-B603-30320B267360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AE-475A-B603-30320B267360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AE-475A-B603-30320B267360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AE-475A-B603-30320B267360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AE-475A-B603-30320B267360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AE-475A-B603-30320B267360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AE-475A-B603-30320B267360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FF-42E7-8028-AF07A5265716}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AE-475A-B603-30320B267360}"/>
                </c:ext>
              </c:extLst>
            </c:dLbl>
            <c:dLbl>
              <c:idx val="2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1AE-475A-B603-30320B267360}"/>
                </c:ext>
              </c:extLst>
            </c:dLbl>
            <c:dLbl>
              <c:idx val="2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FB-47B2-9853-5413706F39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Century Gothic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Sheet1!$C$2:$C$22</c:f>
              <c:strCache>
                <c:ptCount val="21"/>
                <c:pt idx="0">
                  <c:v>Overall (378)</c:v>
                </c:pt>
                <c:pt idx="2">
                  <c:v>JW International Team (14)</c:v>
                </c:pt>
                <c:pt idx="3">
                  <c:v>JW Rotabolt (10)</c:v>
                </c:pt>
                <c:pt idx="4">
                  <c:v>JW Moorflex (4)</c:v>
                </c:pt>
                <c:pt idx="5">
                  <c:v>JW South Africa (15)</c:v>
                </c:pt>
                <c:pt idx="6">
                  <c:v>JW Asia Pacific (15)</c:v>
                </c:pt>
                <c:pt idx="7">
                  <c:v>JW Oil &amp; Gas (14)</c:v>
                </c:pt>
                <c:pt idx="8">
                  <c:v>JW Australia (24)</c:v>
                </c:pt>
                <c:pt idx="9">
                  <c:v>JW Iberica (18)</c:v>
                </c:pt>
                <c:pt idx="10">
                  <c:v>JW Norway (19)</c:v>
                </c:pt>
                <c:pt idx="11">
                  <c:v>JW Italy (13)</c:v>
                </c:pt>
                <c:pt idx="12">
                  <c:v>JW Manufacturing (18)</c:v>
                </c:pt>
                <c:pt idx="13">
                  <c:v>JW New Zealand (18)</c:v>
                </c:pt>
                <c:pt idx="14">
                  <c:v>JW Benelux (61)</c:v>
                </c:pt>
                <c:pt idx="15">
                  <c:v>JW UK (31)</c:v>
                </c:pt>
                <c:pt idx="16">
                  <c:v>JW Devol (12)</c:v>
                </c:pt>
                <c:pt idx="17">
                  <c:v>Tiflex (19)</c:v>
                </c:pt>
                <c:pt idx="18">
                  <c:v>JW France (35)</c:v>
                </c:pt>
                <c:pt idx="19">
                  <c:v>JW Ireland (15)</c:v>
                </c:pt>
                <c:pt idx="20">
                  <c:v>JW Deutschland (23)</c:v>
                </c:pt>
              </c:strCache>
            </c:strRef>
          </c:cat>
          <c:val>
            <c:numRef>
              <c:f>Sheet1!$F$2:$F$22</c:f>
              <c:numCache>
                <c:formatCode>General</c:formatCode>
                <c:ptCount val="21"/>
                <c:pt idx="0" formatCode="0.0%">
                  <c:v>4.4973544973544971E-2</c:v>
                </c:pt>
                <c:pt idx="2" formatCode="0.0%">
                  <c:v>0</c:v>
                </c:pt>
                <c:pt idx="3" formatCode="0.0%">
                  <c:v>0</c:v>
                </c:pt>
                <c:pt idx="4" formatCode="0.0%">
                  <c:v>0</c:v>
                </c:pt>
                <c:pt idx="5" formatCode="0.0%">
                  <c:v>0</c:v>
                </c:pt>
                <c:pt idx="6" formatCode="0.0%">
                  <c:v>6.6666666666666666E-2</c:v>
                </c:pt>
                <c:pt idx="7" formatCode="0.0%">
                  <c:v>0</c:v>
                </c:pt>
                <c:pt idx="8" formatCode="0.0%">
                  <c:v>0</c:v>
                </c:pt>
                <c:pt idx="9" formatCode="0.0%">
                  <c:v>5.5555555555555552E-2</c:v>
                </c:pt>
                <c:pt idx="10" formatCode="0.0%">
                  <c:v>0</c:v>
                </c:pt>
                <c:pt idx="11" formatCode="0.0%">
                  <c:v>7.6923076923076927E-2</c:v>
                </c:pt>
                <c:pt idx="12" formatCode="0.0%">
                  <c:v>5.5555555555555552E-2</c:v>
                </c:pt>
                <c:pt idx="13" formatCode="0.0%">
                  <c:v>0.16666666666666663</c:v>
                </c:pt>
                <c:pt idx="14" formatCode="0.0%">
                  <c:v>8.1967213114754092E-2</c:v>
                </c:pt>
                <c:pt idx="15" formatCode="0.0%">
                  <c:v>6.4516129032258063E-2</c:v>
                </c:pt>
                <c:pt idx="16" formatCode="0.0%">
                  <c:v>8.3333333333333315E-2</c:v>
                </c:pt>
                <c:pt idx="17" formatCode="0.0%">
                  <c:v>0.10526315789473684</c:v>
                </c:pt>
                <c:pt idx="18" formatCode="0.0%">
                  <c:v>0</c:v>
                </c:pt>
                <c:pt idx="19" formatCode="0.0%">
                  <c:v>0</c:v>
                </c:pt>
                <c:pt idx="20" formatCode="0.0%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6B8-4BAD-8A7A-5B912BB90D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52656128"/>
        <c:axId val="152666112"/>
      </c:barChart>
      <c:catAx>
        <c:axId val="152656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entury Gothic" pitchFamily="34" charset="0"/>
                <a:ea typeface="Arial"/>
                <a:cs typeface="Arial"/>
              </a:defRPr>
            </a:pPr>
            <a:endParaRPr lang="en-US"/>
          </a:p>
        </c:txPr>
        <c:crossAx val="152666112"/>
        <c:crosses val="autoZero"/>
        <c:auto val="1"/>
        <c:lblAlgn val="ctr"/>
        <c:lblOffset val="100"/>
        <c:noMultiLvlLbl val="0"/>
      </c:catAx>
      <c:valAx>
        <c:axId val="152666112"/>
        <c:scaling>
          <c:orientation val="minMax"/>
          <c:max val="1"/>
          <c:min val="0"/>
        </c:scaling>
        <c:delete val="0"/>
        <c:axPos val="t"/>
        <c:majorGridlines>
          <c:spPr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3175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entury Gothic" pitchFamily="34" charset="0"/>
                <a:ea typeface="Arial"/>
                <a:cs typeface="Arial"/>
              </a:defRPr>
            </a:pPr>
            <a:endParaRPr lang="en-US"/>
          </a:p>
        </c:txPr>
        <c:crossAx val="152656128"/>
        <c:crosses val="autoZero"/>
        <c:crossBetween val="between"/>
        <c:majorUnit val="0.2"/>
        <c:minorUnit val="0.1"/>
      </c:valAx>
      <c:spPr>
        <a:noFill/>
        <a:ln w="12700">
          <a:noFill/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12378415535095653"/>
          <c:y val="0.93596478392163152"/>
          <c:w val="0.79374864249191124"/>
          <c:h val="6.40352160783685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Century Gothic" pitchFamily="34" charset="0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entury Gothic" pitchFamily="34" charset="0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9322132484474133"/>
          <c:y val="9.6814937229196749E-2"/>
          <c:w val="0.40565500773666052"/>
          <c:h val="0.715228731199182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4123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C7F-40E7-A692-DD06EE669381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7F-40E7-A692-DD06EE66938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Dissatisfied [scores 1-6] (31)</c:v>
                </c:pt>
                <c:pt idx="1">
                  <c:v>Satisfied [scores 7-8] (34)</c:v>
                </c:pt>
                <c:pt idx="2">
                  <c:v>Very satisfied [scores 9-10] (21)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0.36046511627907002</c:v>
                </c:pt>
                <c:pt idx="1">
                  <c:v>0.39534883720930231</c:v>
                </c:pt>
                <c:pt idx="2">
                  <c:v>0.24418604651162792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C7F-40E7-A692-DD06EE6693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Dissatisfied [scores 1-6] (31)</c:v>
                </c:pt>
                <c:pt idx="1">
                  <c:v>Satisfied [scores 7-8] (34)</c:v>
                </c:pt>
                <c:pt idx="2">
                  <c:v>Very satisfied [scores 9-10] (21)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0.39361702127659576</c:v>
                </c:pt>
                <c:pt idx="1">
                  <c:v>0.35106382978723405</c:v>
                </c:pt>
                <c:pt idx="2">
                  <c:v>0.25531914893617019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C7F-40E7-A692-DD06EE6693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53215744"/>
        <c:axId val="153213568"/>
      </c:barChart>
      <c:valAx>
        <c:axId val="153213568"/>
        <c:scaling>
          <c:orientation val="minMax"/>
        </c:scaling>
        <c:delete val="1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The way the problem was handled</a:t>
                </a:r>
              </a:p>
            </c:rich>
          </c:tx>
          <c:layout>
            <c:manualLayout>
              <c:xMode val="edge"/>
              <c:yMode val="edge"/>
              <c:x val="0.34835199470590333"/>
              <c:y val="0"/>
            </c:manualLayout>
          </c:layout>
          <c:overlay val="0"/>
        </c:title>
        <c:numFmt formatCode="0.0%" sourceLinked="1"/>
        <c:majorTickMark val="out"/>
        <c:minorTickMark val="none"/>
        <c:tickLblPos val="none"/>
        <c:crossAx val="153215744"/>
        <c:crosses val="autoZero"/>
        <c:crossBetween val="between"/>
      </c:valAx>
      <c:catAx>
        <c:axId val="15321574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5321356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59519862376402621"/>
          <c:y val="0.81698858856952405"/>
          <c:w val="0.21745652392789691"/>
          <c:h val="0.1494172605160293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200">
          <a:latin typeface="Century Gothic" pitchFamily="34" charset="0"/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649279951117217"/>
          <c:y val="0.11890240939152184"/>
          <c:w val="0.66113513588579209"/>
          <c:h val="0.618953799086050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41230"/>
            </a:solidFill>
            <a:ln w="12700">
              <a:noFill/>
              <a:prstDash val="solid"/>
            </a:ln>
          </c:spPr>
          <c:invertIfNegative val="0"/>
          <c:dLbls>
            <c:numFmt formatCode="0.0%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Sheet1!$C$2:$C$3</c:f>
              <c:strCache>
                <c:ptCount val="2"/>
                <c:pt idx="0">
                  <c:v>Yes (103)</c:v>
                </c:pt>
                <c:pt idx="1">
                  <c:v>No (384)</c:v>
                </c:pt>
              </c:strCache>
            </c:strRef>
          </c:cat>
          <c:val>
            <c:numRef>
              <c:f>Sheet1!$D$2:$D$3</c:f>
              <c:numCache>
                <c:formatCode>0.0%</c:formatCode>
                <c:ptCount val="2"/>
                <c:pt idx="0">
                  <c:v>0.21149897330595499</c:v>
                </c:pt>
                <c:pt idx="1">
                  <c:v>0.78850102669404498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84-4F16-B1B7-31FC9C1B38ED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7F7F7F"/>
            </a:solidFill>
          </c:spPr>
          <c:invertIfNegative val="0"/>
          <c:cat>
            <c:strRef>
              <c:f>Sheet1!$C$2:$C$3</c:f>
              <c:strCache>
                <c:ptCount val="2"/>
                <c:pt idx="0">
                  <c:v>Yes (103)</c:v>
                </c:pt>
                <c:pt idx="1">
                  <c:v>No (384)</c:v>
                </c:pt>
              </c:strCache>
            </c:strRef>
          </c:cat>
          <c:val>
            <c:numRef>
              <c:f>Sheet1!$E$2:$E$3</c:f>
              <c:numCache>
                <c:formatCode>0.0%</c:formatCode>
                <c:ptCount val="2"/>
                <c:pt idx="0">
                  <c:v>0.23030303030303001</c:v>
                </c:pt>
                <c:pt idx="1">
                  <c:v>0.76969696969696999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84-4F16-B1B7-31FC9C1B3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52799488"/>
        <c:axId val="152805376"/>
      </c:barChart>
      <c:catAx>
        <c:axId val="1527994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52805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2805376"/>
        <c:scaling>
          <c:orientation val="minMax"/>
          <c:max val="1"/>
          <c:min val="0"/>
        </c:scaling>
        <c:delete val="1"/>
        <c:axPos val="t"/>
        <c:numFmt formatCode="0%" sourceLinked="0"/>
        <c:majorTickMark val="out"/>
        <c:minorTickMark val="none"/>
        <c:tickLblPos val="nextTo"/>
        <c:crossAx val="152799488"/>
        <c:crosses val="autoZero"/>
        <c:crossBetween val="between"/>
        <c:minorUnit val="0.2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25100157995209221"/>
          <c:y val="0.74848578731314386"/>
          <c:w val="0.68550620959985564"/>
          <c:h val="0.20388428471845715"/>
        </c:manualLayout>
      </c:layout>
      <c:overlay val="0"/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entury Gothic" pitchFamily="34" charset="0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818921455657076E-2"/>
          <c:y val="3.1239225990767977E-2"/>
          <c:w val="0.90419992148773598"/>
          <c:h val="0.835649608698427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problem</c:v>
                </c:pt>
              </c:strCache>
            </c:strRef>
          </c:tx>
          <c:spPr>
            <a:ln w="28575">
              <a:solidFill>
                <a:srgbClr val="00B050"/>
              </a:solidFill>
              <a:tailEnd type="arrow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423160794824744"/>
                  <c:y val="-3.0962573682098943E-2"/>
                </c:manualLayout>
              </c:layout>
              <c:tx>
                <c:strRef>
                  <c:f>Sheet1!$Q$2</c:f>
                  <c:strCache>
                    <c:ptCount val="1"/>
                    <c:pt idx="0">
                      <c:v>Overall (487) 84.1%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{ABB8E22B-27E6-47C2-82A3-3C7B8DACFD33}</c15:txfldGUID>
                      <c15:f>Sheet1!$Q$2</c15:f>
                      <c15:dlblFieldTableCache>
                        <c:ptCount val="1"/>
                        <c:pt idx="0">
                          <c:v>Overall (487) 84.1%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BE83-4BF6-AE5E-E6CA4A0BCBB6}"/>
                </c:ext>
              </c:extLst>
            </c:dLbl>
            <c:dLbl>
              <c:idx val="1"/>
              <c:layout>
                <c:manualLayout>
                  <c:x val="-6.5671401019274683E-2"/>
                  <c:y val="-2.6324451560107178E-2"/>
                </c:manualLayout>
              </c:layout>
              <c:tx>
                <c:strRef>
                  <c:f>Sheet1!$Q$5</c:f>
                  <c:strCache>
                    <c:ptCount val="1"/>
                    <c:pt idx="0">
                      <c:v>No (384) 85.8%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{EB400527-85F3-403C-8546-02DBBA1D3D55}</c15:txfldGUID>
                      <c15:f>Sheet1!$Q$5</c15:f>
                      <c15:dlblFieldTableCache>
                        <c:ptCount val="1"/>
                        <c:pt idx="0">
                          <c:v>No (384) 85.8%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BE83-4BF6-AE5E-E6CA4A0BCBB6}"/>
                </c:ext>
              </c:extLst>
            </c:dLbl>
            <c:dLbl>
              <c:idx val="2"/>
              <c:tx>
                <c:strRef>
                  <c:f>Sheet1!$Q$10</c:f>
                  <c:strCache>
                    <c:ptCount val="1"/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{09423B36-C08D-4424-A3CB-D88730F971B4}</c15:txfldGUID>
                      <c15:f>Sheet1!$Q$10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BE83-4BF6-AE5E-E6CA4A0BCBB6}"/>
                </c:ext>
              </c:extLst>
            </c:dLbl>
            <c:dLbl>
              <c:idx val="3"/>
              <c:tx>
                <c:strRef>
                  <c:f>Sheet1!$R$14</c:f>
                  <c:strCache>
                    <c:ptCount val="1"/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Overall Satisfaction Index</c:v>
                </c:pt>
                <c:pt idx="1">
                  <c:v>Have you had a problem with James Walker in the last 12 months?</c:v>
                </c:pt>
                <c:pt idx="2">
                  <c:v>Satisfaction with the way the problem was handled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0.84130687840320051</c:v>
                </c:pt>
                <c:pt idx="1">
                  <c:v>0.85812855508945995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BE83-4BF6-AE5E-E6CA4A0BCB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Problem</c:v>
                </c:pt>
              </c:strCache>
            </c:strRef>
          </c:tx>
          <c:spPr>
            <a:ln w="25400">
              <a:solidFill>
                <a:srgbClr val="FF0000"/>
              </a:solidFill>
              <a:tailEnd type="arrow"/>
            </a:ln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E83-4BF6-AE5E-E6CA4A0BCBB6}"/>
                </c:ext>
              </c:extLst>
            </c:dLbl>
            <c:dLbl>
              <c:idx val="1"/>
              <c:layout>
                <c:manualLayout>
                  <c:x val="-8.7928312440962914E-2"/>
                  <c:y val="3.2054192990887007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Yes (103) 77.4%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{955CF66D-5269-4A0E-B95A-25888D015C1F}</c15:txfldGUID>
                      <c15:f>Sheet1!$Q$4</c15:f>
                      <c15:dlblFieldTableCache>
                        <c:ptCount val="1"/>
                        <c:pt idx="0">
                          <c:v>Yes (103) 77.4%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BE83-4BF6-AE5E-E6CA4A0BCBB6}"/>
                </c:ext>
              </c:extLst>
            </c:dLbl>
            <c:dLbl>
              <c:idx val="2"/>
              <c:tx>
                <c:strRef>
                  <c:f>Sheet1!$Q$6</c:f>
                  <c:strCache>
                    <c:ptCount val="1"/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{9A3ACACC-74D4-488C-BB51-D8B9B8D56265}</c15:txfldGUID>
                      <c15:f>Sheet1!$Q$6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BE83-4BF6-AE5E-E6CA4A0BCBB6}"/>
                </c:ext>
              </c:extLst>
            </c:dLbl>
            <c:dLbl>
              <c:idx val="3"/>
              <c:tx>
                <c:strRef>
                  <c:f>Sheet1!$R$12</c:f>
                  <c:strCache>
                    <c:ptCount val="1"/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Overall Satisfaction Index</c:v>
                </c:pt>
                <c:pt idx="1">
                  <c:v>Have you had a problem with James Walker in the last 12 months?</c:v>
                </c:pt>
                <c:pt idx="2">
                  <c:v>Satisfaction with the way the problem was handled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0.84130687840320051</c:v>
                </c:pt>
                <c:pt idx="1">
                  <c:v>0.77434035688371805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BE83-4BF6-AE5E-E6CA4A0BCBB6}"/>
            </c:ext>
          </c:extLst>
        </c:ser>
        <c:ser>
          <c:idx val="4"/>
          <c:order val="2"/>
          <c:tx>
            <c:strRef>
              <c:f>Sheet1!$F$1</c:f>
              <c:strCache>
                <c:ptCount val="1"/>
                <c:pt idx="0">
                  <c:v>Very satisfied</c:v>
                </c:pt>
              </c:strCache>
            </c:strRef>
          </c:tx>
          <c:spPr>
            <a:ln w="25400">
              <a:solidFill>
                <a:srgbClr val="00B050"/>
              </a:solidFill>
              <a:tailEnd type="arrow"/>
            </a:ln>
          </c:spPr>
          <c:marker>
            <c:symbol val="none"/>
          </c:marker>
          <c:dPt>
            <c:idx val="1"/>
            <c:bubble3D val="0"/>
            <c:spPr>
              <a:ln w="25400">
                <a:noFill/>
                <a:tailEnd type="arrow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E83-4BF6-AE5E-E6CA4A0BCBB6}"/>
              </c:ext>
            </c:extLst>
          </c:dPt>
          <c:dPt>
            <c:idx val="2"/>
            <c:bubble3D val="0"/>
            <c:spPr>
              <a:ln w="28575">
                <a:solidFill>
                  <a:srgbClr val="00B050"/>
                </a:solidFill>
                <a:tailEnd type="arrow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E83-4BF6-AE5E-E6CA4A0BCBB6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E83-4BF6-AE5E-E6CA4A0BCBB6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E83-4BF6-AE5E-E6CA4A0BCBB6}"/>
                </c:ext>
              </c:extLst>
            </c:dLbl>
            <c:dLbl>
              <c:idx val="2"/>
              <c:layout>
                <c:manualLayout>
                  <c:x val="-2.3577911421457389E-3"/>
                  <c:y val="-3.635277467936989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Very </a:t>
                    </a:r>
                    <a:r>
                      <a:rPr lang="en-US" sz="1200" dirty="0" smtClean="0"/>
                      <a:t>satisfied</a:t>
                    </a:r>
                  </a:p>
                  <a:p>
                    <a:r>
                      <a:rPr lang="en-US" sz="1200" dirty="0" smtClean="0"/>
                      <a:t>(21)</a:t>
                    </a:r>
                  </a:p>
                  <a:p>
                    <a:r>
                      <a:rPr lang="en-US" sz="1200" dirty="0" smtClean="0"/>
                      <a:t>85.7</a:t>
                    </a:r>
                    <a:r>
                      <a:rPr lang="en-US" sz="1200" dirty="0"/>
                      <a:t>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strRef>
                  <c:f>Sheet1!$Q$14</c:f>
                  <c:strCache>
                    <c:ptCount val="1"/>
                    <c:pt idx="0">
                      <c:v>Very satisfied [9-10] (21) 85.7%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{4F3D5DB8-2F0B-4C2B-A68C-D857BADA5D80}</c15:txfldGUID>
                      <c15:f>Sheet1!$Q$14</c15:f>
                      <c15:dlblFieldTableCache>
                        <c:ptCount val="1"/>
                        <c:pt idx="0">
                          <c:v>Very satisfied [9-10] (21) 85.7%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3-BE83-4BF6-AE5E-E6CA4A0BCB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Overall Satisfaction Index</c:v>
                </c:pt>
                <c:pt idx="1">
                  <c:v>Have you had a problem with James Walker in the last 12 months?</c:v>
                </c:pt>
                <c:pt idx="2">
                  <c:v>Satisfaction with the way the problem was handled</c:v>
                </c:pt>
              </c:strCache>
            </c:strRef>
          </c:cat>
          <c:val>
            <c:numRef>
              <c:f>Sheet1!$F$2:$F$4</c:f>
              <c:numCache>
                <c:formatCode>0.0%</c:formatCode>
                <c:ptCount val="3"/>
                <c:pt idx="0">
                  <c:v>0.84130687840320051</c:v>
                </c:pt>
                <c:pt idx="1">
                  <c:v>0.77434035688371805</c:v>
                </c:pt>
                <c:pt idx="2">
                  <c:v>0.85688292350281059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BE83-4BF6-AE5E-E6CA4A0BCBB6}"/>
            </c:ext>
          </c:extLst>
        </c:ser>
        <c:ser>
          <c:idx val="5"/>
          <c:order val="3"/>
          <c:tx>
            <c:strRef>
              <c:f>Sheet1!$G$1</c:f>
              <c:strCache>
                <c:ptCount val="1"/>
                <c:pt idx="0">
                  <c:v>Satisfied</c:v>
                </c:pt>
              </c:strCache>
            </c:strRef>
          </c:tx>
          <c:spPr>
            <a:ln w="25400">
              <a:solidFill>
                <a:srgbClr val="FFC000"/>
              </a:solidFill>
              <a:tailEnd type="arrow"/>
            </a:ln>
          </c:spPr>
          <c:marker>
            <c:symbol val="none"/>
          </c:marker>
          <c:dPt>
            <c:idx val="1"/>
            <c:bubble3D val="0"/>
            <c:spPr>
              <a:ln w="25400">
                <a:noFill/>
                <a:tailEnd type="arrow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BE83-4BF6-AE5E-E6CA4A0BCBB6}"/>
              </c:ext>
            </c:extLst>
          </c:dPt>
          <c:dPt>
            <c:idx val="2"/>
            <c:bubble3D val="0"/>
            <c:spPr>
              <a:ln w="28575">
                <a:solidFill>
                  <a:srgbClr val="FFC000"/>
                </a:solidFill>
                <a:tailEnd type="arrow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BE83-4BF6-AE5E-E6CA4A0BCBB6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E83-4BF6-AE5E-E6CA4A0BCBB6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E83-4BF6-AE5E-E6CA4A0BCBB6}"/>
                </c:ext>
              </c:extLst>
            </c:dLbl>
            <c:dLbl>
              <c:idx val="2"/>
              <c:layout>
                <c:manualLayout>
                  <c:x val="1.4092166751556225E-2"/>
                  <c:y val="1.995423663802415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Satisfied</a:t>
                    </a:r>
                  </a:p>
                  <a:p>
                    <a:r>
                      <a:rPr lang="en-US" sz="1200" dirty="0" smtClean="0"/>
                      <a:t>(34)</a:t>
                    </a:r>
                  </a:p>
                  <a:p>
                    <a:r>
                      <a:rPr lang="en-US" sz="1200" dirty="0" smtClean="0"/>
                      <a:t>81.7</a:t>
                    </a:r>
                    <a:r>
                      <a:rPr lang="en-US" sz="1200" dirty="0"/>
                      <a:t>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{BBC7234A-9F3C-4577-B2A2-BAE7CFA4ABD9}</c15:txfldGUID>
                      <c15:f>Sheet1!$Q$13</c15:f>
                      <c15:dlblFieldTableCache>
                        <c:ptCount val="1"/>
                        <c:pt idx="0">
                          <c:v>Satisfied [7-8] (34) 81.7%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8-BE83-4BF6-AE5E-E6CA4A0BCB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Overall Satisfaction Index</c:v>
                </c:pt>
                <c:pt idx="1">
                  <c:v>Have you had a problem with James Walker in the last 12 months?</c:v>
                </c:pt>
                <c:pt idx="2">
                  <c:v>Satisfaction with the way the problem was handled</c:v>
                </c:pt>
              </c:strCache>
            </c:strRef>
          </c:cat>
          <c:val>
            <c:numRef>
              <c:f>Sheet1!$G$2:$G$4</c:f>
              <c:numCache>
                <c:formatCode>0.0%</c:formatCode>
                <c:ptCount val="3"/>
                <c:pt idx="0">
                  <c:v>0.84130687840320051</c:v>
                </c:pt>
                <c:pt idx="1">
                  <c:v>0.77434035688371805</c:v>
                </c:pt>
                <c:pt idx="2">
                  <c:v>0.81725415091100995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A-BE83-4BF6-AE5E-E6CA4A0BCBB6}"/>
            </c:ext>
          </c:extLst>
        </c:ser>
        <c:ser>
          <c:idx val="6"/>
          <c:order val="4"/>
          <c:tx>
            <c:strRef>
              <c:f>Sheet1!$H$1</c:f>
              <c:strCache>
                <c:ptCount val="1"/>
                <c:pt idx="0">
                  <c:v>Dissatisfied</c:v>
                </c:pt>
              </c:strCache>
            </c:strRef>
          </c:tx>
          <c:spPr>
            <a:ln w="28575">
              <a:solidFill>
                <a:srgbClr val="FF0000"/>
              </a:solidFill>
              <a:tailEnd type="arrow"/>
            </a:ln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E83-4BF6-AE5E-E6CA4A0BCBB6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E83-4BF6-AE5E-E6CA4A0BCBB6}"/>
                </c:ext>
              </c:extLst>
            </c:dLbl>
            <c:dLbl>
              <c:idx val="2"/>
              <c:layout>
                <c:manualLayout>
                  <c:x val="5.7243333323332753E-3"/>
                  <c:y val="3.2592066802163838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Dissatisfied</a:t>
                    </a:r>
                  </a:p>
                  <a:p>
                    <a:r>
                      <a:rPr lang="en-US" sz="1200" dirty="0" smtClean="0"/>
                      <a:t>(31)</a:t>
                    </a:r>
                  </a:p>
                  <a:p>
                    <a:r>
                      <a:rPr lang="en-US" sz="1200" dirty="0" smtClean="0"/>
                      <a:t>68.8</a:t>
                    </a:r>
                    <a:r>
                      <a:rPr lang="en-US" sz="1200" dirty="0"/>
                      <a:t>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{1DB0ED49-5E2B-4688-9794-86417FFD906F}</c15:txfldGUID>
                      <c15:f>Sheet1!$Q$12</c15:f>
                      <c15:dlblFieldTableCache>
                        <c:ptCount val="1"/>
                        <c:pt idx="0">
                          <c:v>Dissatisfied [1-6] (31) 68.8%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D-BE83-4BF6-AE5E-E6CA4A0BCB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Overall Satisfaction Index</c:v>
                </c:pt>
                <c:pt idx="1">
                  <c:v>Have you had a problem with James Walker in the last 12 months?</c:v>
                </c:pt>
                <c:pt idx="2">
                  <c:v>Satisfaction with the way the problem was handled</c:v>
                </c:pt>
              </c:strCache>
            </c:strRef>
          </c:cat>
          <c:val>
            <c:numRef>
              <c:f>Sheet1!$H$2:$H$4</c:f>
              <c:numCache>
                <c:formatCode>0.0%</c:formatCode>
                <c:ptCount val="3"/>
                <c:pt idx="0">
                  <c:v>0.84130687840320051</c:v>
                </c:pt>
                <c:pt idx="1">
                  <c:v>0.77434035688371805</c:v>
                </c:pt>
                <c:pt idx="2">
                  <c:v>0.68775786801608207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BE83-4BF6-AE5E-E6CA4A0BC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339392"/>
        <c:axId val="153340928"/>
      </c:lineChart>
      <c:catAx>
        <c:axId val="153339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3340928"/>
        <c:crosses val="autoZero"/>
        <c:auto val="1"/>
        <c:lblAlgn val="ctr"/>
        <c:lblOffset val="100"/>
        <c:noMultiLvlLbl val="0"/>
      </c:catAx>
      <c:valAx>
        <c:axId val="153340928"/>
        <c:scaling>
          <c:orientation val="minMax"/>
          <c:max val="0.95000000000000007"/>
          <c:min val="0.65000000000000013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53339392"/>
        <c:crosses val="autoZero"/>
        <c:crossBetween val="between"/>
        <c:majorUnit val="0.05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000">
          <a:latin typeface="Century Gothic" pitchFamily="34" charset="0"/>
        </a:defRPr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[MyCase stats (31MAR18).xlsx]Overall Picture!Tableau croisé dynamique1</c:name>
    <c:fmtId val="18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6.9062029116545853E-2"/>
          <c:y val="5.1400554097404488E-2"/>
          <c:w val="0.92156549257239206"/>
          <c:h val="0.77611475648877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'Overall Picture'!$B$27:$B$28</c:f>
              <c:strCache>
                <c:ptCount val="1"/>
                <c:pt idx="0">
                  <c:v>Q4 16-17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'Overall Picture'!$A$29:$A$33</c:f>
              <c:strCache>
                <c:ptCount val="4"/>
                <c:pt idx="0">
                  <c:v>A- 1 or 2 days</c:v>
                </c:pt>
                <c:pt idx="1">
                  <c:v>B- 3 to 7 days</c:v>
                </c:pt>
                <c:pt idx="2">
                  <c:v>C- 8 to 30 days</c:v>
                </c:pt>
                <c:pt idx="3">
                  <c:v>D- More than 1 month</c:v>
                </c:pt>
              </c:strCache>
            </c:strRef>
          </c:cat>
          <c:val>
            <c:numRef>
              <c:f>'Overall Picture'!$B$29:$B$33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  <c:pt idx="2">
                  <c:v>46</c:v>
                </c:pt>
                <c:pt idx="3">
                  <c:v>74</c:v>
                </c:pt>
              </c:numCache>
            </c:numRef>
          </c:val>
        </c:ser>
        <c:ser>
          <c:idx val="1"/>
          <c:order val="1"/>
          <c:tx>
            <c:strRef>
              <c:f>'Overall Picture'!$C$27:$C$28</c:f>
              <c:strCache>
                <c:ptCount val="1"/>
                <c:pt idx="0">
                  <c:v>Q1 17-18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'Overall Picture'!$A$29:$A$33</c:f>
              <c:strCache>
                <c:ptCount val="4"/>
                <c:pt idx="0">
                  <c:v>A- 1 or 2 days</c:v>
                </c:pt>
                <c:pt idx="1">
                  <c:v>B- 3 to 7 days</c:v>
                </c:pt>
                <c:pt idx="2">
                  <c:v>C- 8 to 30 days</c:v>
                </c:pt>
                <c:pt idx="3">
                  <c:v>D- More than 1 month</c:v>
                </c:pt>
              </c:strCache>
            </c:strRef>
          </c:cat>
          <c:val>
            <c:numRef>
              <c:f>'Overall Picture'!$C$29:$C$33</c:f>
              <c:numCache>
                <c:formatCode>General</c:formatCode>
                <c:ptCount val="4"/>
                <c:pt idx="0">
                  <c:v>9</c:v>
                </c:pt>
                <c:pt idx="1">
                  <c:v>11</c:v>
                </c:pt>
                <c:pt idx="2">
                  <c:v>70</c:v>
                </c:pt>
                <c:pt idx="3">
                  <c:v>223</c:v>
                </c:pt>
              </c:numCache>
            </c:numRef>
          </c:val>
        </c:ser>
        <c:ser>
          <c:idx val="2"/>
          <c:order val="2"/>
          <c:tx>
            <c:strRef>
              <c:f>'Overall Picture'!$D$27:$D$28</c:f>
              <c:strCache>
                <c:ptCount val="1"/>
                <c:pt idx="0">
                  <c:v>Q2 17-18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'Overall Picture'!$A$29:$A$33</c:f>
              <c:strCache>
                <c:ptCount val="4"/>
                <c:pt idx="0">
                  <c:v>A- 1 or 2 days</c:v>
                </c:pt>
                <c:pt idx="1">
                  <c:v>B- 3 to 7 days</c:v>
                </c:pt>
                <c:pt idx="2">
                  <c:v>C- 8 to 30 days</c:v>
                </c:pt>
                <c:pt idx="3">
                  <c:v>D- More than 1 month</c:v>
                </c:pt>
              </c:strCache>
            </c:strRef>
          </c:cat>
          <c:val>
            <c:numRef>
              <c:f>'Overall Picture'!$D$29:$D$33</c:f>
              <c:numCache>
                <c:formatCode>General</c:formatCode>
                <c:ptCount val="4"/>
                <c:pt idx="0">
                  <c:v>20</c:v>
                </c:pt>
                <c:pt idx="1">
                  <c:v>26</c:v>
                </c:pt>
                <c:pt idx="2">
                  <c:v>79</c:v>
                </c:pt>
                <c:pt idx="3">
                  <c:v>238</c:v>
                </c:pt>
              </c:numCache>
            </c:numRef>
          </c:val>
        </c:ser>
        <c:ser>
          <c:idx val="3"/>
          <c:order val="3"/>
          <c:tx>
            <c:strRef>
              <c:f>'Overall Picture'!$E$27:$E$28</c:f>
              <c:strCache>
                <c:ptCount val="1"/>
                <c:pt idx="0">
                  <c:v>Q3 17-18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'Overall Picture'!$A$29:$A$33</c:f>
              <c:strCache>
                <c:ptCount val="4"/>
                <c:pt idx="0">
                  <c:v>A- 1 or 2 days</c:v>
                </c:pt>
                <c:pt idx="1">
                  <c:v>B- 3 to 7 days</c:v>
                </c:pt>
                <c:pt idx="2">
                  <c:v>C- 8 to 30 days</c:v>
                </c:pt>
                <c:pt idx="3">
                  <c:v>D- More than 1 month</c:v>
                </c:pt>
              </c:strCache>
            </c:strRef>
          </c:cat>
          <c:val>
            <c:numRef>
              <c:f>'Overall Picture'!$E$29:$E$33</c:f>
              <c:numCache>
                <c:formatCode>General</c:formatCode>
                <c:ptCount val="4"/>
                <c:pt idx="0">
                  <c:v>14</c:v>
                </c:pt>
                <c:pt idx="1">
                  <c:v>11</c:v>
                </c:pt>
                <c:pt idx="2">
                  <c:v>119</c:v>
                </c:pt>
                <c:pt idx="3">
                  <c:v>164</c:v>
                </c:pt>
              </c:numCache>
            </c:numRef>
          </c:val>
        </c:ser>
        <c:ser>
          <c:idx val="4"/>
          <c:order val="4"/>
          <c:tx>
            <c:strRef>
              <c:f>'Overall Picture'!$F$27:$F$28</c:f>
              <c:strCache>
                <c:ptCount val="1"/>
                <c:pt idx="0">
                  <c:v>Q4 17-18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'Overall Picture'!$A$29:$A$33</c:f>
              <c:strCache>
                <c:ptCount val="4"/>
                <c:pt idx="0">
                  <c:v>A- 1 or 2 days</c:v>
                </c:pt>
                <c:pt idx="1">
                  <c:v>B- 3 to 7 days</c:v>
                </c:pt>
                <c:pt idx="2">
                  <c:v>C- 8 to 30 days</c:v>
                </c:pt>
                <c:pt idx="3">
                  <c:v>D- More than 1 month</c:v>
                </c:pt>
              </c:strCache>
            </c:strRef>
          </c:cat>
          <c:val>
            <c:numRef>
              <c:f>'Overall Picture'!$F$29:$F$33</c:f>
              <c:numCache>
                <c:formatCode>General</c:formatCode>
                <c:ptCount val="4"/>
                <c:pt idx="0">
                  <c:v>19</c:v>
                </c:pt>
                <c:pt idx="1">
                  <c:v>20</c:v>
                </c:pt>
                <c:pt idx="2">
                  <c:v>109</c:v>
                </c:pt>
                <c:pt idx="3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970752"/>
        <c:axId val="152972288"/>
      </c:barChart>
      <c:catAx>
        <c:axId val="152970752"/>
        <c:scaling>
          <c:orientation val="minMax"/>
        </c:scaling>
        <c:delete val="0"/>
        <c:axPos val="b"/>
        <c:majorTickMark val="out"/>
        <c:minorTickMark val="none"/>
        <c:tickLblPos val="nextTo"/>
        <c:crossAx val="152972288"/>
        <c:crosses val="autoZero"/>
        <c:auto val="1"/>
        <c:lblAlgn val="ctr"/>
        <c:lblOffset val="100"/>
        <c:noMultiLvlLbl val="0"/>
      </c:catAx>
      <c:valAx>
        <c:axId val="152972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970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749360221520774E-2"/>
          <c:y val="4.9966097987751541E-2"/>
          <c:w val="0.68956431884081371"/>
          <c:h val="0.11303040244969377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383063472958405"/>
          <c:y val="5.9393869007757033E-2"/>
          <c:w val="0.61001507282370737"/>
          <c:h val="0.865021407877757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41230"/>
            </a:solidFill>
            <a:ln w="12700">
              <a:noFill/>
              <a:prstDash val="solid"/>
            </a:ln>
          </c:spPr>
          <c:invertIfNegative val="0"/>
          <c:dLbls>
            <c:numFmt formatCode="0%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Sheet1!$C$2:$C$3</c:f>
              <c:strCache>
                <c:ptCount val="2"/>
                <c:pt idx="0">
                  <c:v>Old (454)</c:v>
                </c:pt>
                <c:pt idx="1">
                  <c:v>New (33)</c:v>
                </c:pt>
              </c:strCache>
            </c:strRef>
          </c:cat>
          <c:val>
            <c:numRef>
              <c:f>Sheet1!$D$2:$D$3</c:f>
              <c:numCache>
                <c:formatCode>0.0%</c:formatCode>
                <c:ptCount val="2"/>
                <c:pt idx="0">
                  <c:v>0.93223819301848054</c:v>
                </c:pt>
                <c:pt idx="1">
                  <c:v>6.7761806981519512E-2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AB-4AE2-A4D5-132231E82622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</c:spPr>
          <c:invertIfNegative val="0"/>
          <c:cat>
            <c:strRef>
              <c:f>Sheet1!$C$2:$C$3</c:f>
              <c:strCache>
                <c:ptCount val="2"/>
                <c:pt idx="0">
                  <c:v>Old (454)</c:v>
                </c:pt>
                <c:pt idx="1">
                  <c:v>New (33)</c:v>
                </c:pt>
              </c:strCache>
            </c:strRef>
          </c:cat>
          <c:val>
            <c:numRef>
              <c:f>Sheet1!$E$2:$E$3</c:f>
              <c:numCache>
                <c:formatCode>0.0%</c:formatCode>
                <c:ptCount val="2"/>
                <c:pt idx="0">
                  <c:v>0.93131313131313131</c:v>
                </c:pt>
                <c:pt idx="1">
                  <c:v>6.8686868686868685E-2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AB-4AE2-A4D5-132231E82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49636992"/>
        <c:axId val="149638528"/>
      </c:barChart>
      <c:catAx>
        <c:axId val="1496369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9638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9638528"/>
        <c:scaling>
          <c:orientation val="minMax"/>
          <c:max val="1"/>
          <c:min val="0"/>
        </c:scaling>
        <c:delete val="1"/>
        <c:axPos val="t"/>
        <c:majorGridlines>
          <c:spPr>
            <a:ln w="3175">
              <a:solidFill>
                <a:sysClr val="window" lastClr="FFFFFF">
                  <a:lumMod val="75000"/>
                </a:sysClr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crossAx val="149636992"/>
        <c:crosses val="autoZero"/>
        <c:crossBetween val="between"/>
        <c:majorUnit val="0.5"/>
        <c:minorUnit val="0.1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entury Gothic" pitchFamily="34" charset="0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[MyCase stats (31MAR18).xlsx]Misc.!Tableau croisé dynamique1</c:name>
    <c:fmtId val="27"/>
  </c:pivotSource>
  <c:chart>
    <c:autoTitleDeleted val="0"/>
    <c:pivotFmts>
      <c:pivotFmt>
        <c:idx val="0"/>
        <c:marker>
          <c:symbol val="none"/>
        </c:marker>
      </c:pivotFmt>
      <c:pivotFmt>
        <c:idx val="1"/>
        <c:spPr>
          <a:ln>
            <a:noFill/>
          </a:ln>
        </c:spPr>
        <c:marker>
          <c:symbol val="square"/>
          <c:size val="15"/>
          <c:spPr>
            <a:solidFill>
              <a:schemeClr val="accent6">
                <a:lumMod val="20000"/>
                <a:lumOff val="80000"/>
              </a:schemeClr>
            </a:solidFill>
          </c:spPr>
        </c:marker>
        <c:dLbl>
          <c:idx val="0"/>
          <c:numFmt formatCode="#,##0" sourceLinked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"/>
        <c:spPr>
          <a:ln>
            <a:noFill/>
          </a:ln>
        </c:spPr>
        <c:marker>
          <c:symbol val="square"/>
          <c:size val="15"/>
        </c:marker>
        <c:dLbl>
          <c:idx val="0"/>
          <c:spPr>
            <a:solidFill>
              <a:schemeClr val="accent1">
                <a:lumMod val="20000"/>
                <a:lumOff val="80000"/>
              </a:schemeClr>
            </a:solidFill>
          </c:spPr>
          <c:txPr>
            <a:bodyPr/>
            <a:lstStyle/>
            <a:p>
              <a:pPr>
                <a:defRPr/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"/>
        <c:marker>
          <c:symbol val="none"/>
        </c:marker>
      </c:pivotFmt>
      <c:pivotFmt>
        <c:idx val="4"/>
        <c:spPr>
          <a:ln>
            <a:noFill/>
          </a:ln>
        </c:spPr>
        <c:marker>
          <c:symbol val="square"/>
          <c:size val="15"/>
          <c:spPr>
            <a:solidFill>
              <a:schemeClr val="accent6">
                <a:lumMod val="20000"/>
                <a:lumOff val="80000"/>
              </a:schemeClr>
            </a:solidFill>
          </c:spPr>
        </c:marker>
        <c:dLbl>
          <c:idx val="0"/>
          <c:numFmt formatCode="#,##0" sourceLinked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"/>
        <c:spPr>
          <a:ln>
            <a:noFill/>
          </a:ln>
        </c:spPr>
        <c:marker>
          <c:symbol val="square"/>
          <c:size val="15"/>
        </c:marker>
        <c:dLbl>
          <c:idx val="0"/>
          <c:spPr>
            <a:solidFill>
              <a:schemeClr val="accent1">
                <a:lumMod val="20000"/>
                <a:lumOff val="80000"/>
              </a:schemeClr>
            </a:solidFill>
          </c:spPr>
          <c:txPr>
            <a:bodyPr/>
            <a:lstStyle/>
            <a:p>
              <a:pPr>
                <a:defRPr/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"/>
        <c:marker>
          <c:symbol val="none"/>
        </c:marker>
      </c:pivotFmt>
      <c:pivotFmt>
        <c:idx val="7"/>
        <c:spPr>
          <a:ln>
            <a:noFill/>
          </a:ln>
        </c:spPr>
        <c:marker>
          <c:symbol val="square"/>
          <c:size val="15"/>
          <c:spPr>
            <a:solidFill>
              <a:schemeClr val="accent6">
                <a:lumMod val="20000"/>
                <a:lumOff val="80000"/>
              </a:schemeClr>
            </a:solidFill>
          </c:spPr>
        </c:marker>
        <c:dLbl>
          <c:idx val="0"/>
          <c:numFmt formatCode="#,##0" sourceLinked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"/>
        <c:spPr>
          <a:ln>
            <a:noFill/>
          </a:ln>
        </c:spPr>
        <c:marker>
          <c:symbol val="square"/>
          <c:size val="15"/>
        </c:marker>
        <c:dLbl>
          <c:idx val="0"/>
          <c:spPr>
            <a:solidFill>
              <a:schemeClr val="accent1">
                <a:lumMod val="20000"/>
                <a:lumOff val="80000"/>
              </a:schemeClr>
            </a:solidFill>
          </c:spPr>
          <c:txPr>
            <a:bodyPr/>
            <a:lstStyle/>
            <a:p>
              <a:pPr>
                <a:defRPr/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>
        <c:manualLayout>
          <c:layoutTarget val="inner"/>
          <c:xMode val="edge"/>
          <c:yMode val="edge"/>
          <c:x val="5.0680122295802328E-2"/>
          <c:y val="0.12084499854184894"/>
          <c:w val="0.90968836206563486"/>
          <c:h val="0.763175123942840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Misc.!$B$3</c:f>
              <c:strCache>
                <c:ptCount val="1"/>
                <c:pt idx="0">
                  <c:v>Nbr of Cases</c:v>
                </c:pt>
              </c:strCache>
            </c:strRef>
          </c:tx>
          <c:spPr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c:spPr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Misc.!$A$4:$A$9</c:f>
              <c:strCache>
                <c:ptCount val="5"/>
                <c:pt idx="0">
                  <c:v>Q4 16-17</c:v>
                </c:pt>
                <c:pt idx="1">
                  <c:v>Q1 17-18</c:v>
                </c:pt>
                <c:pt idx="2">
                  <c:v>Q2 17-18</c:v>
                </c:pt>
                <c:pt idx="3">
                  <c:v>Q3 17-18</c:v>
                </c:pt>
                <c:pt idx="4">
                  <c:v>Q4 17-18</c:v>
                </c:pt>
              </c:strCache>
            </c:strRef>
          </c:cat>
          <c:val>
            <c:numRef>
              <c:f>Misc.!$B$4:$B$9</c:f>
              <c:numCache>
                <c:formatCode>General</c:formatCode>
                <c:ptCount val="5"/>
                <c:pt idx="0">
                  <c:v>159</c:v>
                </c:pt>
                <c:pt idx="1">
                  <c:v>423</c:v>
                </c:pt>
                <c:pt idx="2">
                  <c:v>504</c:v>
                </c:pt>
                <c:pt idx="3">
                  <c:v>445</c:v>
                </c:pt>
                <c:pt idx="4">
                  <c:v>321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049728"/>
        <c:axId val="153063808"/>
      </c:barChart>
      <c:lineChart>
        <c:grouping val="standard"/>
        <c:varyColors val="0"/>
        <c:ser>
          <c:idx val="1"/>
          <c:order val="1"/>
          <c:tx>
            <c:strRef>
              <c:f>Misc.!$C$3</c:f>
              <c:strCache>
                <c:ptCount val="1"/>
                <c:pt idx="0">
                  <c:v>Aver. Duration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15"/>
            <c:spPr>
              <a:solidFill>
                <a:schemeClr val="accent6">
                  <a:lumMod val="20000"/>
                  <a:lumOff val="80000"/>
                </a:schemeClr>
              </a:solidFill>
            </c:spPr>
          </c:marker>
          <c:dLbls>
            <c:numFmt formatCode="#,##0" sourceLinked="0"/>
            <c:txPr>
              <a:bodyPr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Misc.!$A$4:$A$9</c:f>
              <c:strCache>
                <c:ptCount val="5"/>
                <c:pt idx="0">
                  <c:v>Q4 16-17</c:v>
                </c:pt>
                <c:pt idx="1">
                  <c:v>Q1 17-18</c:v>
                </c:pt>
                <c:pt idx="2">
                  <c:v>Q2 17-18</c:v>
                </c:pt>
                <c:pt idx="3">
                  <c:v>Q3 17-18</c:v>
                </c:pt>
                <c:pt idx="4">
                  <c:v>Q4 17-18</c:v>
                </c:pt>
              </c:strCache>
            </c:strRef>
          </c:cat>
          <c:val>
            <c:numRef>
              <c:f>Misc.!$C$4:$C$9</c:f>
              <c:numCache>
                <c:formatCode>0.0</c:formatCode>
                <c:ptCount val="5"/>
                <c:pt idx="0">
                  <c:v>73.974842767295598</c:v>
                </c:pt>
                <c:pt idx="1">
                  <c:v>73.215639810426538</c:v>
                </c:pt>
                <c:pt idx="2">
                  <c:v>65.365079365079367</c:v>
                </c:pt>
                <c:pt idx="3">
                  <c:v>49.822072072072075</c:v>
                </c:pt>
                <c:pt idx="4">
                  <c:v>27.277258566978194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049728"/>
        <c:axId val="153063808"/>
      </c:lineChart>
      <c:lineChart>
        <c:grouping val="standard"/>
        <c:varyColors val="0"/>
        <c:ser>
          <c:idx val="2"/>
          <c:order val="2"/>
          <c:tx>
            <c:strRef>
              <c:f>Misc.!$D$3</c:f>
              <c:strCache>
                <c:ptCount val="1"/>
                <c:pt idx="0">
                  <c:v>Aver. Sat</c:v>
                </c:pt>
              </c:strCache>
            </c:strRef>
          </c:tx>
          <c:spPr>
            <a:ln>
              <a:solidFill>
                <a:schemeClr val="accent3">
                  <a:lumMod val="20000"/>
                  <a:lumOff val="80000"/>
                </a:schemeClr>
              </a:solidFill>
            </a:ln>
          </c:spPr>
          <c:marker>
            <c:symbol val="square"/>
            <c:size val="15"/>
          </c:marker>
          <c:dPt>
            <c:idx val="1"/>
            <c:bubble3D val="0"/>
            <c:spPr>
              <a:ln>
                <a:noFill/>
              </a:ln>
            </c:spPr>
          </c:dPt>
          <c:dPt>
            <c:idx val="2"/>
            <c:bubble3D val="0"/>
            <c:spPr>
              <a:ln>
                <a:noFill/>
              </a:ln>
            </c:spPr>
          </c:dPt>
          <c:dPt>
            <c:idx val="3"/>
            <c:bubble3D val="0"/>
            <c:spPr>
              <a:ln>
                <a:noFill/>
              </a:ln>
            </c:spPr>
          </c:dPt>
          <c:dPt>
            <c:idx val="4"/>
            <c:bubble3D val="0"/>
            <c:spPr>
              <a:ln>
                <a:noFill/>
              </a:ln>
            </c:spPr>
          </c:dPt>
          <c:dLbls>
            <c:spPr>
              <a:solidFill>
                <a:schemeClr val="tx1"/>
              </a:solidFill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Misc.!$A$4:$A$9</c:f>
              <c:strCache>
                <c:ptCount val="5"/>
                <c:pt idx="0">
                  <c:v>Q4 16-17</c:v>
                </c:pt>
                <c:pt idx="1">
                  <c:v>Q1 17-18</c:v>
                </c:pt>
                <c:pt idx="2">
                  <c:v>Q2 17-18</c:v>
                </c:pt>
                <c:pt idx="3">
                  <c:v>Q3 17-18</c:v>
                </c:pt>
                <c:pt idx="4">
                  <c:v>Q4 17-18</c:v>
                </c:pt>
              </c:strCache>
            </c:strRef>
          </c:cat>
          <c:val>
            <c:numRef>
              <c:f>Misc.!$D$4:$D$9</c:f>
              <c:numCache>
                <c:formatCode>0.0</c:formatCode>
                <c:ptCount val="5"/>
                <c:pt idx="0">
                  <c:v>7.6956521739130439</c:v>
                </c:pt>
                <c:pt idx="1">
                  <c:v>7.4660194174757279</c:v>
                </c:pt>
                <c:pt idx="2">
                  <c:v>8.009615384615385</c:v>
                </c:pt>
                <c:pt idx="3">
                  <c:v>8.0655737704918025</c:v>
                </c:pt>
                <c:pt idx="4">
                  <c:v>8.27972027972028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066880"/>
        <c:axId val="153065344"/>
      </c:lineChart>
      <c:catAx>
        <c:axId val="153049728"/>
        <c:scaling>
          <c:orientation val="minMax"/>
        </c:scaling>
        <c:delete val="0"/>
        <c:axPos val="b"/>
        <c:majorTickMark val="out"/>
        <c:minorTickMark val="none"/>
        <c:tickLblPos val="nextTo"/>
        <c:crossAx val="153063808"/>
        <c:crosses val="autoZero"/>
        <c:auto val="1"/>
        <c:lblAlgn val="ctr"/>
        <c:lblOffset val="100"/>
        <c:noMultiLvlLbl val="0"/>
      </c:catAx>
      <c:valAx>
        <c:axId val="153063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3049728"/>
        <c:crosses val="autoZero"/>
        <c:crossBetween val="between"/>
      </c:valAx>
      <c:valAx>
        <c:axId val="153065344"/>
        <c:scaling>
          <c:orientation val="minMax"/>
          <c:max val="8.5"/>
          <c:min val="0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53066880"/>
        <c:crosses val="max"/>
        <c:crossBetween val="between"/>
        <c:majorUnit val="0.5"/>
      </c:valAx>
      <c:catAx>
        <c:axId val="153066880"/>
        <c:scaling>
          <c:orientation val="minMax"/>
        </c:scaling>
        <c:delete val="1"/>
        <c:axPos val="b"/>
        <c:majorTickMark val="out"/>
        <c:minorTickMark val="none"/>
        <c:tickLblPos val="nextTo"/>
        <c:crossAx val="15306534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52014248954896347"/>
          <c:y val="1.7942548848060673E-2"/>
          <c:w val="0.45368806328060807"/>
          <c:h val="7.059601924759403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[MyCase stats (31MAR18).xlsx]Overall Picture!Tableau croisé dynamique4</c:name>
    <c:fmtId val="10"/>
  </c:pivotSource>
  <c:chart>
    <c:autoTitleDeleted val="0"/>
    <c:pivotFmts>
      <c:pivotFmt>
        <c:idx val="0"/>
        <c:marker>
          <c:symbol val="none"/>
        </c:marker>
      </c:pivotFmt>
      <c:pivotFmt>
        <c:idx val="1"/>
        <c:spPr>
          <a:solidFill>
            <a:schemeClr val="accent5">
              <a:lumMod val="20000"/>
              <a:lumOff val="80000"/>
            </a:schemeClr>
          </a:solidFill>
        </c:spPr>
        <c:marker>
          <c:symbol val="none"/>
        </c:marker>
        <c:dLbl>
          <c:idx val="0"/>
          <c:spPr/>
          <c:txPr>
            <a:bodyPr rot="-5400000" vert="horz"/>
            <a:lstStyle/>
            <a:p>
              <a:pPr>
                <a:defRPr/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"/>
        <c:spPr>
          <a:ln>
            <a:noFill/>
          </a:ln>
        </c:spPr>
        <c:marker>
          <c:symbol val="square"/>
          <c:size val="15"/>
          <c:spPr>
            <a:solidFill>
              <a:schemeClr val="bg2"/>
            </a:solidFill>
          </c:spPr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"/>
        <c:marker>
          <c:symbol val="none"/>
        </c:marker>
      </c:pivotFmt>
      <c:pivotFmt>
        <c:idx val="4"/>
        <c:spPr>
          <a:solidFill>
            <a:schemeClr val="accent5">
              <a:lumMod val="20000"/>
              <a:lumOff val="80000"/>
            </a:schemeClr>
          </a:solidFill>
        </c:spPr>
        <c:marker>
          <c:symbol val="none"/>
        </c:marker>
        <c:dLbl>
          <c:idx val="0"/>
          <c:spPr/>
          <c:txPr>
            <a:bodyPr rot="-5400000" vert="horz"/>
            <a:lstStyle/>
            <a:p>
              <a:pPr>
                <a:defRPr/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"/>
        <c:spPr>
          <a:ln>
            <a:noFill/>
          </a:ln>
        </c:spPr>
        <c:marker>
          <c:symbol val="square"/>
          <c:size val="15"/>
          <c:spPr>
            <a:solidFill>
              <a:schemeClr val="bg2"/>
            </a:solidFill>
          </c:spPr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"/>
        <c:spPr>
          <a:noFill/>
        </c:spPr>
        <c:marker>
          <c:symbol val="none"/>
        </c:marker>
        <c:dLbl>
          <c:idx val="0"/>
          <c:spPr/>
          <c:txPr>
            <a:bodyPr rot="0" vert="horz"/>
            <a:lstStyle/>
            <a:p>
              <a:pPr>
                <a:defRPr b="1"/>
              </a:pPr>
              <a:endParaRPr lang="en-US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"/>
        <c:spPr>
          <a:solidFill>
            <a:schemeClr val="accent5">
              <a:lumMod val="20000"/>
              <a:lumOff val="80000"/>
            </a:schemeClr>
          </a:solidFill>
        </c:spPr>
        <c:marker>
          <c:symbol val="none"/>
        </c:marker>
        <c:dLbl>
          <c:idx val="0"/>
          <c:spPr/>
          <c:txPr>
            <a:bodyPr rot="-5400000" vert="horz"/>
            <a:lstStyle/>
            <a:p>
              <a:pPr>
                <a:defRPr/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"/>
        <c:spPr>
          <a:ln>
            <a:noFill/>
          </a:ln>
        </c:spPr>
        <c:marker>
          <c:symbol val="square"/>
          <c:size val="15"/>
          <c:spPr>
            <a:solidFill>
              <a:schemeClr val="bg2"/>
            </a:solidFill>
          </c:spPr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"/>
        <c:spPr>
          <a:noFill/>
        </c:spPr>
        <c:marker>
          <c:symbol val="none"/>
        </c:marker>
        <c:dLbl>
          <c:idx val="0"/>
          <c:spPr/>
          <c:txPr>
            <a:bodyPr rot="0" vert="horz"/>
            <a:lstStyle/>
            <a:p>
              <a:pPr>
                <a:defRPr b="1"/>
              </a:pPr>
              <a:endParaRPr lang="en-US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"/>
        <c:spPr>
          <a:solidFill>
            <a:schemeClr val="accent5">
              <a:lumMod val="20000"/>
              <a:lumOff val="80000"/>
            </a:schemeClr>
          </a:solidFill>
        </c:spPr>
        <c:marker>
          <c:symbol val="none"/>
        </c:marker>
        <c:dLbl>
          <c:idx val="0"/>
          <c:spPr/>
          <c:txPr>
            <a:bodyPr rot="-5400000" vert="horz"/>
            <a:lstStyle/>
            <a:p>
              <a:pPr>
                <a:defRPr/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"/>
        <c:spPr>
          <a:noFill/>
        </c:spPr>
        <c:marker>
          <c:symbol val="none"/>
        </c:marker>
        <c:dLbl>
          <c:idx val="0"/>
          <c:spPr/>
          <c:txPr>
            <a:bodyPr rot="0" vert="horz"/>
            <a:lstStyle/>
            <a:p>
              <a:pPr>
                <a:defRPr b="1"/>
              </a:pPr>
              <a:endParaRPr lang="en-US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"/>
        <c:spPr>
          <a:solidFill>
            <a:schemeClr val="accent5">
              <a:lumMod val="20000"/>
              <a:lumOff val="80000"/>
            </a:schemeClr>
          </a:solidFill>
        </c:spPr>
        <c:marker>
          <c:symbol val="none"/>
        </c:marker>
        <c:dLbl>
          <c:idx val="0"/>
          <c:spPr/>
          <c:txPr>
            <a:bodyPr rot="-5400000" vert="horz"/>
            <a:lstStyle/>
            <a:p>
              <a:pPr>
                <a:defRPr/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>
        <c:manualLayout>
          <c:layoutTarget val="inner"/>
          <c:xMode val="edge"/>
          <c:yMode val="edge"/>
          <c:x val="8.8216100704812186E-2"/>
          <c:y val="8.9858780628447696E-2"/>
          <c:w val="0.89614447853009804"/>
          <c:h val="0.4956119801280374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'Overall Picture'!$C$50</c:f>
              <c:strCache>
                <c:ptCount val="1"/>
                <c:pt idx="0">
                  <c:v>Severity £</c:v>
                </c:pt>
              </c:strCache>
            </c:strRef>
          </c:tx>
          <c:spPr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c:spPr>
          <c:invertIfNegative val="0"/>
          <c:cat>
            <c:strRef>
              <c:f>'Overall Picture'!$A$51:$A$66</c:f>
              <c:strCache>
                <c:ptCount val="15"/>
                <c:pt idx="0">
                  <c:v>CONTRACT REVIEW</c:v>
                </c:pt>
                <c:pt idx="1">
                  <c:v>PROCESS/INSTRUCTIONS NOT FOLLOWED</c:v>
                </c:pt>
                <c:pt idx="2">
                  <c:v>COMPLACENCY</c:v>
                </c:pt>
                <c:pt idx="3">
                  <c:v>EXTERNAL SUPPLIER ISSUE</c:v>
                </c:pt>
                <c:pt idx="4">
                  <c:v>COMMUNICATION BREAKDOWN</c:v>
                </c:pt>
                <c:pt idx="5">
                  <c:v>EXTERNAL FORCES</c:v>
                </c:pt>
                <c:pt idx="6">
                  <c:v>LACK OF KNOWLEDGE/TRAINING</c:v>
                </c:pt>
                <c:pt idx="7">
                  <c:v>MOULD DESIGN</c:v>
                </c:pt>
                <c:pt idx="8">
                  <c:v>MACHINERY AND EQUIPMENT</c:v>
                </c:pt>
                <c:pt idx="9">
                  <c:v>CARRIER ISSUE</c:v>
                </c:pt>
                <c:pt idx="10">
                  <c:v>HANDLING</c:v>
                </c:pt>
                <c:pt idx="11">
                  <c:v>LACK OF RESOURCES</c:v>
                </c:pt>
                <c:pt idx="12">
                  <c:v>No Existing Process</c:v>
                </c:pt>
                <c:pt idx="13">
                  <c:v>TIME PRESSURE</c:v>
                </c:pt>
                <c:pt idx="14">
                  <c:v>MANAGEMENT DECISIONS</c:v>
                </c:pt>
              </c:strCache>
            </c:strRef>
          </c:cat>
          <c:val>
            <c:numRef>
              <c:f>'Overall Picture'!$C$51:$C$66</c:f>
              <c:numCache>
                <c:formatCode>"£"#,##0</c:formatCode>
                <c:ptCount val="15"/>
                <c:pt idx="0">
                  <c:v>474200</c:v>
                </c:pt>
                <c:pt idx="1">
                  <c:v>392500</c:v>
                </c:pt>
                <c:pt idx="2">
                  <c:v>250300</c:v>
                </c:pt>
                <c:pt idx="3">
                  <c:v>184700</c:v>
                </c:pt>
                <c:pt idx="4">
                  <c:v>135800</c:v>
                </c:pt>
                <c:pt idx="5">
                  <c:v>102300</c:v>
                </c:pt>
                <c:pt idx="6">
                  <c:v>99900</c:v>
                </c:pt>
                <c:pt idx="7">
                  <c:v>94200</c:v>
                </c:pt>
                <c:pt idx="8">
                  <c:v>70300</c:v>
                </c:pt>
                <c:pt idx="9">
                  <c:v>64300</c:v>
                </c:pt>
                <c:pt idx="10">
                  <c:v>62000</c:v>
                </c:pt>
                <c:pt idx="11">
                  <c:v>39100</c:v>
                </c:pt>
                <c:pt idx="12">
                  <c:v>29100</c:v>
                </c:pt>
                <c:pt idx="13">
                  <c:v>16100</c:v>
                </c:pt>
                <c:pt idx="14">
                  <c:v>7000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60"/>
        <c:axId val="153687552"/>
        <c:axId val="153689088"/>
      </c:barChart>
      <c:barChart>
        <c:barDir val="col"/>
        <c:grouping val="clustered"/>
        <c:varyColors val="0"/>
        <c:ser>
          <c:idx val="0"/>
          <c:order val="0"/>
          <c:tx>
            <c:strRef>
              <c:f>'Overall Picture'!$B$50</c:f>
              <c:strCache>
                <c:ptCount val="1"/>
                <c:pt idx="0">
                  <c:v>Nbr of Cases</c:v>
                </c:pt>
              </c:strCache>
            </c:strRef>
          </c:tx>
          <c:spPr>
            <a:noFill/>
          </c:spPr>
          <c:invertIfNegative val="0"/>
          <c:dLbls>
            <c:spPr>
              <a:solidFill>
                <a:schemeClr val="bg2">
                  <a:lumMod val="20000"/>
                  <a:lumOff val="80000"/>
                </a:schemeClr>
              </a:solidFill>
            </c:spPr>
            <c:txPr>
              <a:bodyPr rot="0" vert="horz"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'Overall Picture'!$A$51:$A$66</c:f>
              <c:strCache>
                <c:ptCount val="15"/>
                <c:pt idx="0">
                  <c:v>CONTRACT REVIEW</c:v>
                </c:pt>
                <c:pt idx="1">
                  <c:v>PROCESS/INSTRUCTIONS NOT FOLLOWED</c:v>
                </c:pt>
                <c:pt idx="2">
                  <c:v>COMPLACENCY</c:v>
                </c:pt>
                <c:pt idx="3">
                  <c:v>EXTERNAL SUPPLIER ISSUE</c:v>
                </c:pt>
                <c:pt idx="4">
                  <c:v>COMMUNICATION BREAKDOWN</c:v>
                </c:pt>
                <c:pt idx="5">
                  <c:v>EXTERNAL FORCES</c:v>
                </c:pt>
                <c:pt idx="6">
                  <c:v>LACK OF KNOWLEDGE/TRAINING</c:v>
                </c:pt>
                <c:pt idx="7">
                  <c:v>MOULD DESIGN</c:v>
                </c:pt>
                <c:pt idx="8">
                  <c:v>MACHINERY AND EQUIPMENT</c:v>
                </c:pt>
                <c:pt idx="9">
                  <c:v>CARRIER ISSUE</c:v>
                </c:pt>
                <c:pt idx="10">
                  <c:v>HANDLING</c:v>
                </c:pt>
                <c:pt idx="11">
                  <c:v>LACK OF RESOURCES</c:v>
                </c:pt>
                <c:pt idx="12">
                  <c:v>No Existing Process</c:v>
                </c:pt>
                <c:pt idx="13">
                  <c:v>TIME PRESSURE</c:v>
                </c:pt>
                <c:pt idx="14">
                  <c:v>MANAGEMENT DECISIONS</c:v>
                </c:pt>
              </c:strCache>
            </c:strRef>
          </c:cat>
          <c:val>
            <c:numRef>
              <c:f>'Overall Picture'!$B$51:$B$66</c:f>
              <c:numCache>
                <c:formatCode>General</c:formatCode>
                <c:ptCount val="15"/>
                <c:pt idx="0">
                  <c:v>326</c:v>
                </c:pt>
                <c:pt idx="1">
                  <c:v>142</c:v>
                </c:pt>
                <c:pt idx="2">
                  <c:v>86</c:v>
                </c:pt>
                <c:pt idx="3">
                  <c:v>64</c:v>
                </c:pt>
                <c:pt idx="4">
                  <c:v>59</c:v>
                </c:pt>
                <c:pt idx="5">
                  <c:v>38</c:v>
                </c:pt>
                <c:pt idx="6">
                  <c:v>40</c:v>
                </c:pt>
                <c:pt idx="7">
                  <c:v>18</c:v>
                </c:pt>
                <c:pt idx="8">
                  <c:v>22</c:v>
                </c:pt>
                <c:pt idx="9">
                  <c:v>44</c:v>
                </c:pt>
                <c:pt idx="10">
                  <c:v>39</c:v>
                </c:pt>
                <c:pt idx="11">
                  <c:v>9</c:v>
                </c:pt>
                <c:pt idx="12">
                  <c:v>10</c:v>
                </c:pt>
                <c:pt idx="13">
                  <c:v>9</c:v>
                </c:pt>
                <c:pt idx="1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692416"/>
        <c:axId val="153690880"/>
      </c:barChart>
      <c:catAx>
        <c:axId val="153687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 sz="900"/>
            </a:pPr>
            <a:endParaRPr lang="en-US"/>
          </a:p>
        </c:txPr>
        <c:crossAx val="153689088"/>
        <c:crosses val="autoZero"/>
        <c:auto val="1"/>
        <c:lblAlgn val="ctr"/>
        <c:lblOffset val="100"/>
        <c:noMultiLvlLbl val="0"/>
      </c:catAx>
      <c:valAx>
        <c:axId val="153689088"/>
        <c:scaling>
          <c:logBase val="10"/>
          <c:orientation val="minMax"/>
        </c:scaling>
        <c:delete val="0"/>
        <c:axPos val="l"/>
        <c:majorGridlines/>
        <c:numFmt formatCode="&quot;£&quot;#,##0" sourceLinked="1"/>
        <c:majorTickMark val="out"/>
        <c:minorTickMark val="none"/>
        <c:tickLblPos val="nextTo"/>
        <c:crossAx val="153687552"/>
        <c:crosses val="autoZero"/>
        <c:crossBetween val="between"/>
      </c:valAx>
      <c:valAx>
        <c:axId val="153690880"/>
        <c:scaling>
          <c:orientation val="minMax"/>
          <c:max val="5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crossAx val="153692416"/>
        <c:crosses val="max"/>
        <c:crossBetween val="between"/>
        <c:majorUnit val="100"/>
      </c:valAx>
      <c:catAx>
        <c:axId val="153692416"/>
        <c:scaling>
          <c:orientation val="minMax"/>
        </c:scaling>
        <c:delete val="1"/>
        <c:axPos val="b"/>
        <c:majorTickMark val="out"/>
        <c:minorTickMark val="none"/>
        <c:tickLblPos val="nextTo"/>
        <c:crossAx val="15369088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26663433875266285"/>
          <c:y val="2.6862892981077292E-3"/>
          <c:w val="0.52495063133299724"/>
          <c:h val="8.7338788715606866E-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Pivot!$A$105</c:f>
              <c:strCache>
                <c:ptCount val="1"/>
                <c:pt idx="0">
                  <c:v>All companies</c:v>
                </c:pt>
              </c:strCache>
            </c:strRef>
          </c:tx>
          <c:spPr>
            <a:solidFill>
              <a:srgbClr val="00B050"/>
            </a:solidFill>
          </c:spPr>
          <c:invertIfNegative val="1"/>
          <c:dLbls>
            <c:dLbl>
              <c:idx val="0"/>
              <c:layout>
                <c:manualLayout>
                  <c:x val="-1.5124016938898972E-3"/>
                  <c:y val="-0.125240243362231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378642824641179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111542529629261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124016938898972E-3"/>
                  <c:y val="-5.72895667031288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0.1258462382213704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124016938898972E-3"/>
                  <c:y val="-0.1082521975223820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0.2146116781326559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0248033877797943E-3"/>
                  <c:y val="-0.1323575942215030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0496067755595887E-3"/>
                  <c:y val="-9.23384289937351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5372050816696917E-3"/>
                  <c:y val="-0.199303904463147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Pivot!$B$84:$K$85</c:f>
              <c:multiLvlStrCache>
                <c:ptCount val="10"/>
                <c:lvl>
                  <c:pt idx="0">
                    <c:v>CX+</c:v>
                  </c:pt>
                  <c:pt idx="1">
                    <c:v>CX-</c:v>
                  </c:pt>
                  <c:pt idx="2">
                    <c:v>CX+</c:v>
                  </c:pt>
                  <c:pt idx="3">
                    <c:v>CX-</c:v>
                  </c:pt>
                  <c:pt idx="4">
                    <c:v>CX+</c:v>
                  </c:pt>
                  <c:pt idx="5">
                    <c:v>CX-</c:v>
                  </c:pt>
                  <c:pt idx="6">
                    <c:v>CX+</c:v>
                  </c:pt>
                  <c:pt idx="7">
                    <c:v>CX-</c:v>
                  </c:pt>
                  <c:pt idx="8">
                    <c:v>CX+</c:v>
                  </c:pt>
                  <c:pt idx="9">
                    <c:v>CX-</c:v>
                  </c:pt>
                </c:lvl>
                <c:lvl>
                  <c:pt idx="0">
                    <c:v>Quotation</c:v>
                  </c:pt>
                  <c:pt idx="2">
                    <c:v>Technical</c:v>
                  </c:pt>
                  <c:pt idx="4">
                    <c:v>Sales</c:v>
                  </c:pt>
                  <c:pt idx="6">
                    <c:v>Emergency Delivery</c:v>
                  </c:pt>
                  <c:pt idx="8">
                    <c:v>After Sales</c:v>
                  </c:pt>
                </c:lvl>
              </c:multiLvlStrCache>
            </c:multiLvlStrRef>
          </c:cat>
          <c:val>
            <c:numRef>
              <c:f>Pivot!$B$105:$K$105</c:f>
              <c:numCache>
                <c:formatCode>General</c:formatCode>
                <c:ptCount val="10"/>
                <c:pt idx="0">
                  <c:v>26</c:v>
                </c:pt>
                <c:pt idx="1">
                  <c:v>-31</c:v>
                </c:pt>
                <c:pt idx="2">
                  <c:v>23</c:v>
                </c:pt>
                <c:pt idx="3">
                  <c:v>-10</c:v>
                </c:pt>
                <c:pt idx="4">
                  <c:v>32</c:v>
                </c:pt>
                <c:pt idx="5">
                  <c:v>-22</c:v>
                </c:pt>
                <c:pt idx="6">
                  <c:v>52</c:v>
                </c:pt>
                <c:pt idx="7">
                  <c:v>-27</c:v>
                </c:pt>
                <c:pt idx="8">
                  <c:v>16</c:v>
                </c:pt>
                <c:pt idx="9">
                  <c:v>-52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100"/>
        <c:axId val="153736704"/>
        <c:axId val="153738240"/>
      </c:barChart>
      <c:lineChart>
        <c:grouping val="standard"/>
        <c:varyColors val="0"/>
        <c:ser>
          <c:idx val="1"/>
          <c:order val="1"/>
          <c:tx>
            <c:strRef>
              <c:f>Pivot!$A$106</c:f>
              <c:strCache>
                <c:ptCount val="1"/>
                <c:pt idx="0">
                  <c:v>Balance</c:v>
                </c:pt>
              </c:strCache>
            </c:strRef>
          </c:tx>
          <c:marker>
            <c:symbol val="none"/>
          </c:marker>
          <c:dPt>
            <c:idx val="0"/>
            <c:bubble3D val="0"/>
          </c:dPt>
          <c:dPt>
            <c:idx val="8"/>
            <c:bubble3D val="0"/>
          </c:dPt>
          <c:cat>
            <c:multiLvlStrRef>
              <c:f>Pivot!$B$84:$K$85</c:f>
              <c:multiLvlStrCache>
                <c:ptCount val="10"/>
                <c:lvl>
                  <c:pt idx="0">
                    <c:v>CX+</c:v>
                  </c:pt>
                  <c:pt idx="1">
                    <c:v>CX-</c:v>
                  </c:pt>
                  <c:pt idx="2">
                    <c:v>CX+</c:v>
                  </c:pt>
                  <c:pt idx="3">
                    <c:v>CX-</c:v>
                  </c:pt>
                  <c:pt idx="4">
                    <c:v>CX+</c:v>
                  </c:pt>
                  <c:pt idx="5">
                    <c:v>CX-</c:v>
                  </c:pt>
                  <c:pt idx="6">
                    <c:v>CX+</c:v>
                  </c:pt>
                  <c:pt idx="7">
                    <c:v>CX-</c:v>
                  </c:pt>
                  <c:pt idx="8">
                    <c:v>CX+</c:v>
                  </c:pt>
                  <c:pt idx="9">
                    <c:v>CX-</c:v>
                  </c:pt>
                </c:lvl>
                <c:lvl>
                  <c:pt idx="0">
                    <c:v>Quotation</c:v>
                  </c:pt>
                  <c:pt idx="2">
                    <c:v>Technical</c:v>
                  </c:pt>
                  <c:pt idx="4">
                    <c:v>Sales</c:v>
                  </c:pt>
                  <c:pt idx="6">
                    <c:v>Emergency Delivery</c:v>
                  </c:pt>
                  <c:pt idx="8">
                    <c:v>After Sales</c:v>
                  </c:pt>
                </c:lvl>
              </c:multiLvlStrCache>
            </c:multiLvlStrRef>
          </c:cat>
          <c:val>
            <c:numRef>
              <c:f>Pivot!$B$106:$K$106</c:f>
              <c:numCache>
                <c:formatCode>General</c:formatCode>
                <c:ptCount val="10"/>
                <c:pt idx="0">
                  <c:v>-5</c:v>
                </c:pt>
                <c:pt idx="2">
                  <c:v>13</c:v>
                </c:pt>
                <c:pt idx="4">
                  <c:v>10</c:v>
                </c:pt>
                <c:pt idx="6">
                  <c:v>25</c:v>
                </c:pt>
                <c:pt idx="8">
                  <c:v>-36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736704"/>
        <c:axId val="153738240"/>
      </c:lineChart>
      <c:catAx>
        <c:axId val="153736704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ln w="25400">
            <a:solidFill>
              <a:schemeClr val="accent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153738240"/>
        <c:crossesAt val="0"/>
        <c:auto val="0"/>
        <c:lblAlgn val="ctr"/>
        <c:lblOffset val="100"/>
        <c:noMultiLvlLbl val="0"/>
      </c:catAx>
      <c:valAx>
        <c:axId val="153738240"/>
        <c:scaling>
          <c:orientation val="minMax"/>
          <c:max val="75"/>
          <c:min val="-75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53736704"/>
        <c:crosses val="autoZero"/>
        <c:crossBetween val="between"/>
        <c:majorUnit val="25"/>
      </c:valAx>
      <c:spPr>
        <a:ln>
          <a:solidFill>
            <a:schemeClr val="accent1">
              <a:shade val="95000"/>
              <a:satMod val="105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[Survey responses.xlsx]Pivot!Tableau croisé dynamique1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Pivot!$B$3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Pivot!$A$4:$A$9</c:f>
              <c:strCache>
                <c:ptCount val="5"/>
                <c:pt idx="0">
                  <c:v>Global Account Team</c:v>
                </c:pt>
                <c:pt idx="1">
                  <c:v>ISR (with portf.)</c:v>
                </c:pt>
                <c:pt idx="2">
                  <c:v>Management</c:v>
                </c:pt>
                <c:pt idx="3">
                  <c:v>FSR-BDM-TKAM</c:v>
                </c:pt>
                <c:pt idx="4">
                  <c:v>CSR-ISR (no portf.)</c:v>
                </c:pt>
              </c:strCache>
            </c:strRef>
          </c:cat>
          <c:val>
            <c:numRef>
              <c:f>Pivot!$B$4:$B$9</c:f>
              <c:numCache>
                <c:formatCode>General</c:formatCode>
                <c:ptCount val="5"/>
                <c:pt idx="0">
                  <c:v>4</c:v>
                </c:pt>
                <c:pt idx="1">
                  <c:v>10</c:v>
                </c:pt>
                <c:pt idx="2">
                  <c:v>23</c:v>
                </c:pt>
                <c:pt idx="3">
                  <c:v>53</c:v>
                </c:pt>
                <c:pt idx="4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802240"/>
        <c:axId val="153800704"/>
      </c:barChart>
      <c:valAx>
        <c:axId val="1538007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3802240"/>
        <c:crosses val="autoZero"/>
        <c:crossBetween val="between"/>
      </c:valAx>
      <c:catAx>
        <c:axId val="153802240"/>
        <c:scaling>
          <c:orientation val="minMax"/>
        </c:scaling>
        <c:delete val="0"/>
        <c:axPos val="l"/>
        <c:majorTickMark val="out"/>
        <c:minorTickMark val="none"/>
        <c:tickLblPos val="nextTo"/>
        <c:crossAx val="15380070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'Journey map'!$C$35</c:f>
              <c:strCache>
                <c:ptCount val="1"/>
                <c:pt idx="0">
                  <c:v>Satisfaction</c:v>
                </c:pt>
              </c:strCache>
            </c:strRef>
          </c:tx>
          <c:spPr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c:spPr>
          <c:invertIfNegative val="0"/>
          <c:dPt>
            <c:idx val="25"/>
            <c:invertIfNegative val="0"/>
            <c:bubble3D val="0"/>
          </c:dPt>
          <c:dLbls>
            <c:dLbl>
              <c:idx val="2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'Journey map'!$A$36:$A$61</c:f>
              <c:strCache>
                <c:ptCount val="26"/>
                <c:pt idx="0">
                  <c:v> 1-Integrity of supplier</c:v>
                </c:pt>
                <c:pt idx="1">
                  <c:v> 2-Quality Assurance Regimes</c:v>
                </c:pt>
                <c:pt idx="2">
                  <c:v> 3-Understanding business needs</c:v>
                </c:pt>
                <c:pt idx="3">
                  <c:v> 4-Product quality</c:v>
                </c:pt>
                <c:pt idx="4">
                  <c:v> 5-Product performance</c:v>
                </c:pt>
                <c:pt idx="5">
                  <c:v> 6-Developing a relationship</c:v>
                </c:pt>
                <c:pt idx="6">
                  <c:v> 7-Local technical support</c:v>
                </c:pt>
                <c:pt idx="7">
                  <c:v> 8-Expertise of staff</c:v>
                </c:pt>
                <c:pt idx="8">
                  <c:v> 9-Clear points of contact</c:v>
                </c:pt>
                <c:pt idx="9">
                  <c:v> 10-Quotation</c:v>
                </c:pt>
                <c:pt idx="10">
                  <c:v> 11-Clarity of pricing</c:v>
                </c:pt>
                <c:pt idx="11">
                  <c:v> 12-Lead time</c:v>
                </c:pt>
                <c:pt idx="12">
                  <c:v> 13-Competitiveness of price</c:v>
                </c:pt>
                <c:pt idx="13">
                  <c:v> 14-Pro-activity in cost reduction</c:v>
                </c:pt>
                <c:pt idx="14">
                  <c:v> 15-Responsiveness of staff</c:v>
                </c:pt>
                <c:pt idx="15">
                  <c:v> 16-Value for money</c:v>
                </c:pt>
                <c:pt idx="16">
                  <c:v> 17-Ease of ordering</c:v>
                </c:pt>
                <c:pt idx="17">
                  <c:v> 18-Provision of information on delivery</c:v>
                </c:pt>
                <c:pt idx="18">
                  <c:v> 19-Reliability of delivery</c:v>
                </c:pt>
                <c:pt idx="19">
                  <c:v> 20-Packaging and labelling</c:v>
                </c:pt>
                <c:pt idx="20">
                  <c:v> 21-Keeping promises and commitments</c:v>
                </c:pt>
                <c:pt idx="21">
                  <c:v> 22-Helpfulness of staff</c:v>
                </c:pt>
                <c:pt idx="22">
                  <c:v> 23-Honesty when things go wrong</c:v>
                </c:pt>
                <c:pt idx="23">
                  <c:v> 24-Reacting to emergency situations</c:v>
                </c:pt>
                <c:pt idx="24">
                  <c:v> 25-Handling of problems</c:v>
                </c:pt>
                <c:pt idx="25">
                  <c:v>Customer Effort Score</c:v>
                </c:pt>
              </c:strCache>
            </c:strRef>
          </c:cat>
          <c:val>
            <c:numRef>
              <c:f>'Journey map'!$C$36:$C$61</c:f>
              <c:numCache>
                <c:formatCode>0.0</c:formatCode>
                <c:ptCount val="26"/>
                <c:pt idx="0">
                  <c:v>8.826373626373627</c:v>
                </c:pt>
                <c:pt idx="1">
                  <c:v>8.8733153638814013</c:v>
                </c:pt>
                <c:pt idx="2">
                  <c:v>8.4748358862144428</c:v>
                </c:pt>
                <c:pt idx="3">
                  <c:v>8.8175965665236049</c:v>
                </c:pt>
                <c:pt idx="4">
                  <c:v>8.7683486238532105</c:v>
                </c:pt>
                <c:pt idx="5">
                  <c:v>8.4361233480176203</c:v>
                </c:pt>
                <c:pt idx="6">
                  <c:v>8.3924349881796694</c:v>
                </c:pt>
                <c:pt idx="7">
                  <c:v>8.6487068965517242</c:v>
                </c:pt>
                <c:pt idx="8">
                  <c:v>8.7536534446764094</c:v>
                </c:pt>
                <c:pt idx="9">
                  <c:v>8.5912087912087909</c:v>
                </c:pt>
                <c:pt idx="10">
                  <c:v>8.5198237885462547</c:v>
                </c:pt>
                <c:pt idx="11">
                  <c:v>7.5853131749460045</c:v>
                </c:pt>
                <c:pt idx="12">
                  <c:v>7.26</c:v>
                </c:pt>
                <c:pt idx="13">
                  <c:v>7.142061281337047</c:v>
                </c:pt>
                <c:pt idx="14">
                  <c:v>8.6356107660455486</c:v>
                </c:pt>
                <c:pt idx="15">
                  <c:v>7.6696832579185523</c:v>
                </c:pt>
                <c:pt idx="16">
                  <c:v>8.7555066079295152</c:v>
                </c:pt>
                <c:pt idx="17">
                  <c:v>8.1389521640091118</c:v>
                </c:pt>
                <c:pt idx="18">
                  <c:v>8.2705627705627709</c:v>
                </c:pt>
                <c:pt idx="19">
                  <c:v>8.6341463414634152</c:v>
                </c:pt>
                <c:pt idx="20">
                  <c:v>8.4430379746835449</c:v>
                </c:pt>
                <c:pt idx="21">
                  <c:v>8.8312500000000007</c:v>
                </c:pt>
                <c:pt idx="22">
                  <c:v>8.6023809523809529</c:v>
                </c:pt>
                <c:pt idx="23">
                  <c:v>8.3462532299741596</c:v>
                </c:pt>
                <c:pt idx="24">
                  <c:v>6.8720930232558137</c:v>
                </c:pt>
                <c:pt idx="25">
                  <c:v>8.4513982936980803</c:v>
                </c:pt>
              </c:numCache>
            </c:numRef>
          </c:val>
        </c:ser>
        <c:ser>
          <c:idx val="1"/>
          <c:order val="1"/>
          <c:tx>
            <c:strRef>
              <c:f>'Journey map'!$D$35</c:f>
              <c:strCache>
                <c:ptCount val="1"/>
                <c:pt idx="0">
                  <c:v>Gap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c:spPr>
          <c:invertIfNegative val="0"/>
          <c:dLbls>
            <c:txPr>
              <a:bodyPr rot="-5400000" vert="horz"/>
              <a:lstStyle/>
              <a:p>
                <a:pPr>
                  <a:defRPr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'Journey map'!$A$36:$A$61</c:f>
              <c:strCache>
                <c:ptCount val="26"/>
                <c:pt idx="0">
                  <c:v> 1-Integrity of supplier</c:v>
                </c:pt>
                <c:pt idx="1">
                  <c:v> 2-Quality Assurance Regimes</c:v>
                </c:pt>
                <c:pt idx="2">
                  <c:v> 3-Understanding business needs</c:v>
                </c:pt>
                <c:pt idx="3">
                  <c:v> 4-Product quality</c:v>
                </c:pt>
                <c:pt idx="4">
                  <c:v> 5-Product performance</c:v>
                </c:pt>
                <c:pt idx="5">
                  <c:v> 6-Developing a relationship</c:v>
                </c:pt>
                <c:pt idx="6">
                  <c:v> 7-Local technical support</c:v>
                </c:pt>
                <c:pt idx="7">
                  <c:v> 8-Expertise of staff</c:v>
                </c:pt>
                <c:pt idx="8">
                  <c:v> 9-Clear points of contact</c:v>
                </c:pt>
                <c:pt idx="9">
                  <c:v> 10-Quotation</c:v>
                </c:pt>
                <c:pt idx="10">
                  <c:v> 11-Clarity of pricing</c:v>
                </c:pt>
                <c:pt idx="11">
                  <c:v> 12-Lead time</c:v>
                </c:pt>
                <c:pt idx="12">
                  <c:v> 13-Competitiveness of price</c:v>
                </c:pt>
                <c:pt idx="13">
                  <c:v> 14-Pro-activity in cost reduction</c:v>
                </c:pt>
                <c:pt idx="14">
                  <c:v> 15-Responsiveness of staff</c:v>
                </c:pt>
                <c:pt idx="15">
                  <c:v> 16-Value for money</c:v>
                </c:pt>
                <c:pt idx="16">
                  <c:v> 17-Ease of ordering</c:v>
                </c:pt>
                <c:pt idx="17">
                  <c:v> 18-Provision of information on delivery</c:v>
                </c:pt>
                <c:pt idx="18">
                  <c:v> 19-Reliability of delivery</c:v>
                </c:pt>
                <c:pt idx="19">
                  <c:v> 20-Packaging and labelling</c:v>
                </c:pt>
                <c:pt idx="20">
                  <c:v> 21-Keeping promises and commitments</c:v>
                </c:pt>
                <c:pt idx="21">
                  <c:v> 22-Helpfulness of staff</c:v>
                </c:pt>
                <c:pt idx="22">
                  <c:v> 23-Honesty when things go wrong</c:v>
                </c:pt>
                <c:pt idx="23">
                  <c:v> 24-Reacting to emergency situations</c:v>
                </c:pt>
                <c:pt idx="24">
                  <c:v> 25-Handling of problems</c:v>
                </c:pt>
                <c:pt idx="25">
                  <c:v>Customer Effort Score</c:v>
                </c:pt>
              </c:strCache>
            </c:strRef>
          </c:cat>
          <c:val>
            <c:numRef>
              <c:f>'Journey map'!$D$36:$D$61</c:f>
              <c:numCache>
                <c:formatCode>0.0</c:formatCode>
                <c:ptCount val="26"/>
                <c:pt idx="0">
                  <c:v>0.32836970011505251</c:v>
                </c:pt>
                <c:pt idx="1">
                  <c:v>-4.3027889548755027E-2</c:v>
                </c:pt>
                <c:pt idx="2">
                  <c:v>0.51508197826191804</c:v>
                </c:pt>
                <c:pt idx="3">
                  <c:v>0.77868680103283694</c:v>
                </c:pt>
                <c:pt idx="4">
                  <c:v>0.70280127347739807</c:v>
                </c:pt>
                <c:pt idx="5">
                  <c:v>0.23952346923082857</c:v>
                </c:pt>
                <c:pt idx="6">
                  <c:v>0.14875597691278308</c:v>
                </c:pt>
                <c:pt idx="7">
                  <c:v>0.4612109679247034</c:v>
                </c:pt>
                <c:pt idx="8">
                  <c:v>0.34640815696629979</c:v>
                </c:pt>
                <c:pt idx="9">
                  <c:v>0.20840106505408507</c:v>
                </c:pt>
                <c:pt idx="10">
                  <c:v>0.24982713547839275</c:v>
                </c:pt>
                <c:pt idx="11">
                  <c:v>1.2727155724873276</c:v>
                </c:pt>
                <c:pt idx="12">
                  <c:v>1.3227104722792387</c:v>
                </c:pt>
                <c:pt idx="13">
                  <c:v>1.1995608952543355</c:v>
                </c:pt>
                <c:pt idx="14">
                  <c:v>0.64130915181892867</c:v>
                </c:pt>
                <c:pt idx="15">
                  <c:v>1.1598444628207174</c:v>
                </c:pt>
                <c:pt idx="16">
                  <c:v>-0.10006512949010293</c:v>
                </c:pt>
                <c:pt idx="17">
                  <c:v>0.67642771278761415</c:v>
                </c:pt>
                <c:pt idx="18">
                  <c:v>1.0376302479177415</c:v>
                </c:pt>
                <c:pt idx="19">
                  <c:v>-0.33958781990280151</c:v>
                </c:pt>
                <c:pt idx="20">
                  <c:v>1.1010688014971457</c:v>
                </c:pt>
                <c:pt idx="21">
                  <c:v>0.21569045174541834</c:v>
                </c:pt>
                <c:pt idx="22">
                  <c:v>0.8962638114794288</c:v>
                </c:pt>
                <c:pt idx="23">
                  <c:v>1.1107488234139478</c:v>
                </c:pt>
                <c:pt idx="24">
                  <c:v>2.4722806933766561</c:v>
                </c:pt>
                <c:pt idx="25">
                  <c:v>1.5486017063019197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347776"/>
        <c:axId val="152349312"/>
      </c:barChart>
      <c:catAx>
        <c:axId val="152347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3300000"/>
          <a:lstStyle/>
          <a:p>
            <a:pPr>
              <a:defRPr/>
            </a:pPr>
            <a:endParaRPr lang="en-US"/>
          </a:p>
        </c:txPr>
        <c:crossAx val="152349312"/>
        <c:crosses val="autoZero"/>
        <c:auto val="1"/>
        <c:lblAlgn val="ctr"/>
        <c:lblOffset val="100"/>
        <c:noMultiLvlLbl val="0"/>
      </c:catAx>
      <c:valAx>
        <c:axId val="152349312"/>
        <c:scaling>
          <c:orientation val="minMax"/>
          <c:max val="10"/>
          <c:min val="5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52347776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988409133812463"/>
          <c:y val="5.9393869007757033E-2"/>
          <c:w val="0.4467856188983001"/>
          <c:h val="0.903301299855571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41230"/>
            </a:solidFill>
            <a:ln w="12700">
              <a:noFill/>
              <a:prstDash val="solid"/>
            </a:ln>
          </c:spPr>
          <c:invertIfNegative val="0"/>
          <c:dLbls>
            <c:numFmt formatCode="0.0%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Sheet1!$C$2:$C$9</c:f>
              <c:strCache>
                <c:ptCount val="8"/>
                <c:pt idx="0">
                  <c:v>Purchasing (243)</c:v>
                </c:pt>
                <c:pt idx="1">
                  <c:v>Technical/Maintenance (150)</c:v>
                </c:pt>
                <c:pt idx="2">
                  <c:v>Senior Management (40)</c:v>
                </c:pt>
                <c:pt idx="3">
                  <c:v>Other (39)</c:v>
                </c:pt>
                <c:pt idx="4">
                  <c:v>Sales (12)</c:v>
                </c:pt>
                <c:pt idx="5">
                  <c:v>Procurement (2)</c:v>
                </c:pt>
                <c:pt idx="6">
                  <c:v>Manufacturing (1)</c:v>
                </c:pt>
                <c:pt idx="7">
                  <c:v>Unknown (0)</c:v>
                </c:pt>
              </c:strCache>
            </c:strRef>
          </c:cat>
          <c:val>
            <c:numRef>
              <c:f>Sheet1!$D$2:$D$9</c:f>
              <c:numCache>
                <c:formatCode>0.0%</c:formatCode>
                <c:ptCount val="8"/>
                <c:pt idx="0">
                  <c:v>0.49897330595482553</c:v>
                </c:pt>
                <c:pt idx="1">
                  <c:v>0.30800821355236141</c:v>
                </c:pt>
                <c:pt idx="2">
                  <c:v>8.2135523613963035E-2</c:v>
                </c:pt>
                <c:pt idx="3">
                  <c:v>8.0082135523613956E-2</c:v>
                </c:pt>
                <c:pt idx="4">
                  <c:v>2.4640657084188913E-2</c:v>
                </c:pt>
                <c:pt idx="5">
                  <c:v>4.1067761806981521E-3</c:v>
                </c:pt>
                <c:pt idx="6">
                  <c:v>2.0533880903490761E-3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7E-43EE-9E86-29B7506CD958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</c:spPr>
          <c:invertIfNegative val="0"/>
          <c:cat>
            <c:strRef>
              <c:f>Sheet1!$C$2:$C$9</c:f>
              <c:strCache>
                <c:ptCount val="8"/>
                <c:pt idx="0">
                  <c:v>Purchasing (243)</c:v>
                </c:pt>
                <c:pt idx="1">
                  <c:v>Technical/Maintenance (150)</c:v>
                </c:pt>
                <c:pt idx="2">
                  <c:v>Senior Management (40)</c:v>
                </c:pt>
                <c:pt idx="3">
                  <c:v>Other (39)</c:v>
                </c:pt>
                <c:pt idx="4">
                  <c:v>Sales (12)</c:v>
                </c:pt>
                <c:pt idx="5">
                  <c:v>Procurement (2)</c:v>
                </c:pt>
                <c:pt idx="6">
                  <c:v>Manufacturing (1)</c:v>
                </c:pt>
                <c:pt idx="7">
                  <c:v>Unknown (0)</c:v>
                </c:pt>
              </c:strCache>
            </c:strRef>
          </c:cat>
          <c:val>
            <c:numRef>
              <c:f>Sheet1!$E$2:$E$9</c:f>
              <c:numCache>
                <c:formatCode>0.0%</c:formatCode>
                <c:ptCount val="8"/>
                <c:pt idx="0">
                  <c:v>0.49090909090909096</c:v>
                </c:pt>
                <c:pt idx="1">
                  <c:v>0.26262626262626265</c:v>
                </c:pt>
                <c:pt idx="2">
                  <c:v>7.2727272727272724E-2</c:v>
                </c:pt>
                <c:pt idx="3">
                  <c:v>8.484848484848484E-2</c:v>
                </c:pt>
                <c:pt idx="4">
                  <c:v>4.242424242424242E-2</c:v>
                </c:pt>
                <c:pt idx="5">
                  <c:v>0</c:v>
                </c:pt>
                <c:pt idx="6">
                  <c:v>1.6161616161616162E-2</c:v>
                </c:pt>
                <c:pt idx="7">
                  <c:v>3.0303030303030304E-2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7E-43EE-9E86-29B7506CD9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49381888"/>
        <c:axId val="149383424"/>
      </c:barChart>
      <c:catAx>
        <c:axId val="1493818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9383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9383424"/>
        <c:scaling>
          <c:orientation val="minMax"/>
          <c:min val="0"/>
        </c:scaling>
        <c:delete val="1"/>
        <c:axPos val="t"/>
        <c:majorGridlines>
          <c:spPr>
            <a:ln w="3175">
              <a:solidFill>
                <a:sysClr val="window" lastClr="FFFFFF">
                  <a:lumMod val="75000"/>
                </a:sysClr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crossAx val="149381888"/>
        <c:crosses val="autoZero"/>
        <c:crossBetween val="between"/>
        <c:majorUnit val="0.2"/>
        <c:minorUnit val="0.1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entury Gothic" pitchFamily="34" charset="0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06340409886559"/>
          <c:y val="8.6124217490573616E-3"/>
          <c:w val="0.60482250338197718"/>
          <c:h val="0.955726948663384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41230"/>
            </a:solidFill>
            <a:ln w="12700">
              <a:noFill/>
              <a:prstDash val="solid"/>
            </a:ln>
          </c:spPr>
          <c:invertIfNegative val="0"/>
          <c:dLbls>
            <c:numFmt formatCode="0%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Sheet1!$C$2:$C$21</c:f>
              <c:strCache>
                <c:ptCount val="20"/>
                <c:pt idx="0">
                  <c:v>Oil &amp; Gas (89)</c:v>
                </c:pt>
                <c:pt idx="1">
                  <c:v>Metallurgical (75)</c:v>
                </c:pt>
                <c:pt idx="2">
                  <c:v>Power Generation (45)</c:v>
                </c:pt>
                <c:pt idx="3">
                  <c:v>Chemical Processing (38)</c:v>
                </c:pt>
                <c:pt idx="4">
                  <c:v>Marine (37)</c:v>
                </c:pt>
                <c:pt idx="5">
                  <c:v>Hydrocarbon (23)</c:v>
                </c:pt>
                <c:pt idx="6">
                  <c:v>Food, Drink &amp; Tobacco (19)</c:v>
                </c:pt>
                <c:pt idx="7">
                  <c:v>Construction, Civil Engineering (13)</c:v>
                </c:pt>
                <c:pt idx="8">
                  <c:v>Defence (13)</c:v>
                </c:pt>
                <c:pt idx="9">
                  <c:v>Transportation (12)</c:v>
                </c:pt>
                <c:pt idx="10">
                  <c:v>Pharmaceutical (11)</c:v>
                </c:pt>
                <c:pt idx="11">
                  <c:v>Pulp, Paper &amp; Board (10)</c:v>
                </c:pt>
                <c:pt idx="12">
                  <c:v>Mining (7)</c:v>
                </c:pt>
                <c:pt idx="13">
                  <c:v>Water &amp; Gas (7)</c:v>
                </c:pt>
                <c:pt idx="14">
                  <c:v>Rubber &amp; Plastics Products (6)</c:v>
                </c:pt>
                <c:pt idx="15">
                  <c:v>Agriculture, Hunting, Forestry &amp; Fishing (1)</c:v>
                </c:pt>
                <c:pt idx="16">
                  <c:v>Health &amp; Social Work (1)</c:v>
                </c:pt>
                <c:pt idx="17">
                  <c:v>Non-Metallic Mineral Products (1)</c:v>
                </c:pt>
                <c:pt idx="18">
                  <c:v>Education* (1)</c:v>
                </c:pt>
                <c:pt idx="19">
                  <c:v>Other (78)</c:v>
                </c:pt>
              </c:strCache>
            </c:strRef>
          </c:cat>
          <c:val>
            <c:numRef>
              <c:f>Sheet1!$D$2:$D$21</c:f>
              <c:numCache>
                <c:formatCode>0.0%</c:formatCode>
                <c:ptCount val="20"/>
                <c:pt idx="0">
                  <c:v>0.18275154004106775</c:v>
                </c:pt>
                <c:pt idx="1">
                  <c:v>0.1540041067761807</c:v>
                </c:pt>
                <c:pt idx="2">
                  <c:v>9.2402464065708415E-2</c:v>
                </c:pt>
                <c:pt idx="3">
                  <c:v>7.8028747433264892E-2</c:v>
                </c:pt>
                <c:pt idx="4">
                  <c:v>7.5975359342915813E-2</c:v>
                </c:pt>
                <c:pt idx="5">
                  <c:v>4.7227926078028747E-2</c:v>
                </c:pt>
                <c:pt idx="6">
                  <c:v>3.9014373716632446E-2</c:v>
                </c:pt>
                <c:pt idx="7">
                  <c:v>2.6694045174537984E-2</c:v>
                </c:pt>
                <c:pt idx="8">
                  <c:v>2.6694045174537984E-2</c:v>
                </c:pt>
                <c:pt idx="9">
                  <c:v>2.4640657084188913E-2</c:v>
                </c:pt>
                <c:pt idx="10">
                  <c:v>2.2587268993839834E-2</c:v>
                </c:pt>
                <c:pt idx="11">
                  <c:v>2.0533880903490759E-2</c:v>
                </c:pt>
                <c:pt idx="12">
                  <c:v>1.4373716632443531E-2</c:v>
                </c:pt>
                <c:pt idx="13">
                  <c:v>1.4373716632443531E-2</c:v>
                </c:pt>
                <c:pt idx="14">
                  <c:v>1.2320328542094456E-2</c:v>
                </c:pt>
                <c:pt idx="15">
                  <c:v>2.0533880903490761E-3</c:v>
                </c:pt>
                <c:pt idx="16">
                  <c:v>2.0533880903490761E-3</c:v>
                </c:pt>
                <c:pt idx="17">
                  <c:v>2.0533880903490761E-3</c:v>
                </c:pt>
                <c:pt idx="18">
                  <c:v>2.0533880903490761E-3</c:v>
                </c:pt>
                <c:pt idx="19">
                  <c:v>0.16016427104722791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F9-4DD4-B9B2-50D8418577BB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</c:spPr>
          <c:invertIfNegative val="0"/>
          <c:cat>
            <c:strRef>
              <c:f>Sheet1!$C$2:$C$21</c:f>
              <c:strCache>
                <c:ptCount val="20"/>
                <c:pt idx="0">
                  <c:v>Oil &amp; Gas (89)</c:v>
                </c:pt>
                <c:pt idx="1">
                  <c:v>Metallurgical (75)</c:v>
                </c:pt>
                <c:pt idx="2">
                  <c:v>Power Generation (45)</c:v>
                </c:pt>
                <c:pt idx="3">
                  <c:v>Chemical Processing (38)</c:v>
                </c:pt>
                <c:pt idx="4">
                  <c:v>Marine (37)</c:v>
                </c:pt>
                <c:pt idx="5">
                  <c:v>Hydrocarbon (23)</c:v>
                </c:pt>
                <c:pt idx="6">
                  <c:v>Food, Drink &amp; Tobacco (19)</c:v>
                </c:pt>
                <c:pt idx="7">
                  <c:v>Construction, Civil Engineering (13)</c:v>
                </c:pt>
                <c:pt idx="8">
                  <c:v>Defence (13)</c:v>
                </c:pt>
                <c:pt idx="9">
                  <c:v>Transportation (12)</c:v>
                </c:pt>
                <c:pt idx="10">
                  <c:v>Pharmaceutical (11)</c:v>
                </c:pt>
                <c:pt idx="11">
                  <c:v>Pulp, Paper &amp; Board (10)</c:v>
                </c:pt>
                <c:pt idx="12">
                  <c:v>Mining (7)</c:v>
                </c:pt>
                <c:pt idx="13">
                  <c:v>Water &amp; Gas (7)</c:v>
                </c:pt>
                <c:pt idx="14">
                  <c:v>Rubber &amp; Plastics Products (6)</c:v>
                </c:pt>
                <c:pt idx="15">
                  <c:v>Agriculture, Hunting, Forestry &amp; Fishing (1)</c:v>
                </c:pt>
                <c:pt idx="16">
                  <c:v>Health &amp; Social Work (1)</c:v>
                </c:pt>
                <c:pt idx="17">
                  <c:v>Non-Metallic Mineral Products (1)</c:v>
                </c:pt>
                <c:pt idx="18">
                  <c:v>Education* (1)</c:v>
                </c:pt>
                <c:pt idx="19">
                  <c:v>Other (78)</c:v>
                </c:pt>
              </c:strCache>
            </c:strRef>
          </c:cat>
          <c:val>
            <c:numRef>
              <c:f>Sheet1!$E$2:$E$21</c:f>
              <c:numCache>
                <c:formatCode>0.0%</c:formatCode>
                <c:ptCount val="20"/>
                <c:pt idx="0">
                  <c:v>0.24040404040404043</c:v>
                </c:pt>
                <c:pt idx="1">
                  <c:v>0.10909090909090909</c:v>
                </c:pt>
                <c:pt idx="2">
                  <c:v>9.0909090909090912E-2</c:v>
                </c:pt>
                <c:pt idx="3">
                  <c:v>6.6666666666666666E-2</c:v>
                </c:pt>
                <c:pt idx="4">
                  <c:v>8.6868686868686873E-2</c:v>
                </c:pt>
                <c:pt idx="5">
                  <c:v>3.6363636363636362E-2</c:v>
                </c:pt>
                <c:pt idx="6">
                  <c:v>3.6363636363636362E-2</c:v>
                </c:pt>
                <c:pt idx="7">
                  <c:v>1.4141414141414142E-2</c:v>
                </c:pt>
                <c:pt idx="8">
                  <c:v>3.2323232323232323E-2</c:v>
                </c:pt>
                <c:pt idx="9">
                  <c:v>2.0202020202020204E-2</c:v>
                </c:pt>
                <c:pt idx="10">
                  <c:v>1.2121212121212121E-2</c:v>
                </c:pt>
                <c:pt idx="11">
                  <c:v>8.0808080808080808E-3</c:v>
                </c:pt>
                <c:pt idx="12">
                  <c:v>1.8181818181818181E-2</c:v>
                </c:pt>
                <c:pt idx="13">
                  <c:v>8.0808080808080808E-3</c:v>
                </c:pt>
                <c:pt idx="14">
                  <c:v>2.0202020202020202E-3</c:v>
                </c:pt>
                <c:pt idx="15">
                  <c:v>0</c:v>
                </c:pt>
                <c:pt idx="16">
                  <c:v>2.0202020202020202E-3</c:v>
                </c:pt>
                <c:pt idx="17">
                  <c:v>2.0202020202020202E-3</c:v>
                </c:pt>
                <c:pt idx="18">
                  <c:v>0</c:v>
                </c:pt>
                <c:pt idx="19">
                  <c:v>0.21414141414141416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F9-4DD4-B9B2-50D841857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49446016"/>
        <c:axId val="149447808"/>
      </c:barChart>
      <c:catAx>
        <c:axId val="1494460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49447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9447808"/>
        <c:scaling>
          <c:orientation val="minMax"/>
          <c:max val="0.30000000000000004"/>
          <c:min val="0"/>
        </c:scaling>
        <c:delete val="1"/>
        <c:axPos val="t"/>
        <c:majorGridlines>
          <c:spPr>
            <a:ln w="3175">
              <a:solidFill>
                <a:sysClr val="window" lastClr="FFFFFF">
                  <a:lumMod val="75000"/>
                </a:sysClr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crossAx val="149446016"/>
        <c:crosses val="autoZero"/>
        <c:crossBetween val="between"/>
        <c:majorUnit val="0.1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entury Gothic" pitchFamily="34" charset="0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85615764390672"/>
          <c:y val="6.5168687792287697E-2"/>
          <c:w val="0.76422354015966654"/>
          <c:h val="0.8556144802624245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Platinum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numFmt formatCode="0%" sourceLinked="0"/>
              <c:spPr/>
              <c:txPr>
                <a:bodyPr rot="0" vert="horz"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F8-4A05-8783-9182AEA4614B}"/>
                </c:ext>
              </c:extLst>
            </c:dLbl>
            <c:dLbl>
              <c:idx val="2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FB-47B2-9853-5413706F395E}"/>
                </c:ext>
              </c:extLst>
            </c:dLbl>
            <c:numFmt formatCode="0%" sourceLinked="0"/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Sheet1!$C$2:$C$22</c:f>
              <c:strCache>
                <c:ptCount val="21"/>
                <c:pt idx="0">
                  <c:v>Overall (487)</c:v>
                </c:pt>
                <c:pt idx="2">
                  <c:v>JW Asia Pacific (20)</c:v>
                </c:pt>
                <c:pt idx="3">
                  <c:v>JW Australia (30)</c:v>
                </c:pt>
                <c:pt idx="4">
                  <c:v>JW Benelux (66)</c:v>
                </c:pt>
                <c:pt idx="5">
                  <c:v>JW Deutschland (30)</c:v>
                </c:pt>
                <c:pt idx="6">
                  <c:v>JW Devol (20)</c:v>
                </c:pt>
                <c:pt idx="7">
                  <c:v>JW France (42)</c:v>
                </c:pt>
                <c:pt idx="8">
                  <c:v>JW Iberica (20)</c:v>
                </c:pt>
                <c:pt idx="9">
                  <c:v>JW International Team (20)</c:v>
                </c:pt>
                <c:pt idx="10">
                  <c:v>JW Ireland (20)</c:v>
                </c:pt>
                <c:pt idx="11">
                  <c:v>JW Italy (20)</c:v>
                </c:pt>
                <c:pt idx="12">
                  <c:v>JW Manufacturing (20)</c:v>
                </c:pt>
                <c:pt idx="13">
                  <c:v>JW Moorflex (6)</c:v>
                </c:pt>
                <c:pt idx="14">
                  <c:v>JW New Zealand (20)</c:v>
                </c:pt>
                <c:pt idx="15">
                  <c:v>JW Norway (21)</c:v>
                </c:pt>
                <c:pt idx="16">
                  <c:v>JW Oil &amp; Gas (20)</c:v>
                </c:pt>
                <c:pt idx="17">
                  <c:v>JW Rotabolt (17)</c:v>
                </c:pt>
                <c:pt idx="18">
                  <c:v>JW South Africa (20)</c:v>
                </c:pt>
                <c:pt idx="19">
                  <c:v>JW UK (48)</c:v>
                </c:pt>
                <c:pt idx="20">
                  <c:v>Tiflex (27)</c:v>
                </c:pt>
              </c:strCache>
            </c:strRef>
          </c:cat>
          <c:val>
            <c:numRef>
              <c:f>Sheet1!$D$2:$D$22</c:f>
              <c:numCache>
                <c:formatCode>General</c:formatCode>
                <c:ptCount val="21"/>
                <c:pt idx="0" formatCode="0.0%">
                  <c:v>0.25256673511293637</c:v>
                </c:pt>
                <c:pt idx="2" formatCode="0.0%">
                  <c:v>0.3</c:v>
                </c:pt>
                <c:pt idx="3" formatCode="0.0%">
                  <c:v>0.1</c:v>
                </c:pt>
                <c:pt idx="4" formatCode="0.0%">
                  <c:v>0.34848484848484851</c:v>
                </c:pt>
                <c:pt idx="5" formatCode="0.0%">
                  <c:v>0.3</c:v>
                </c:pt>
                <c:pt idx="6" formatCode="0.0%">
                  <c:v>0.35</c:v>
                </c:pt>
                <c:pt idx="7" formatCode="0.0%">
                  <c:v>0.35714285714285715</c:v>
                </c:pt>
                <c:pt idx="8" formatCode="0.0%">
                  <c:v>0.15</c:v>
                </c:pt>
                <c:pt idx="9" formatCode="0.0%">
                  <c:v>0.15</c:v>
                </c:pt>
                <c:pt idx="10" formatCode="0.0%">
                  <c:v>0.2</c:v>
                </c:pt>
                <c:pt idx="11" formatCode="0.0%">
                  <c:v>0.3</c:v>
                </c:pt>
                <c:pt idx="12" formatCode="0.0%">
                  <c:v>0.05</c:v>
                </c:pt>
                <c:pt idx="13" formatCode="0.0%">
                  <c:v>0.5</c:v>
                </c:pt>
                <c:pt idx="14" formatCode="0.0%">
                  <c:v>0.45</c:v>
                </c:pt>
                <c:pt idx="15" formatCode="0.0%">
                  <c:v>0.14285714285714285</c:v>
                </c:pt>
                <c:pt idx="16" formatCode="0.0%">
                  <c:v>0.45</c:v>
                </c:pt>
                <c:pt idx="17" formatCode="0.0%">
                  <c:v>5.8823529411764698E-2</c:v>
                </c:pt>
                <c:pt idx="18" formatCode="0.0%">
                  <c:v>0.2</c:v>
                </c:pt>
                <c:pt idx="19" formatCode="0.0%">
                  <c:v>0.29166666666666669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B8-4BAD-8A7A-5B912BB90DC6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Gold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numFmt formatCode="0%" sourceLinked="0"/>
              <c:spPr/>
              <c:txPr>
                <a:bodyPr rot="0" vert="horz"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3FB-47B2-9853-5413706F395E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FB-47B2-9853-5413706F395E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FB-47B2-9853-5413706F395E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FB-47B2-9853-5413706F395E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FB-47B2-9853-5413706F395E}"/>
                </c:ext>
              </c:extLst>
            </c:dLbl>
            <c:dLbl>
              <c:idx val="2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F8-4A05-8783-9182AEA4614B}"/>
                </c:ext>
              </c:extLst>
            </c:dLbl>
            <c:dLbl>
              <c:idx val="2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FB-47B2-9853-5413706F395E}"/>
                </c:ext>
              </c:extLst>
            </c:dLbl>
            <c:numFmt formatCode="0%" sourceLinked="0"/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Sheet1!$C$2:$C$22</c:f>
              <c:strCache>
                <c:ptCount val="21"/>
                <c:pt idx="0">
                  <c:v>Overall (487)</c:v>
                </c:pt>
                <c:pt idx="2">
                  <c:v>JW Asia Pacific (20)</c:v>
                </c:pt>
                <c:pt idx="3">
                  <c:v>JW Australia (30)</c:v>
                </c:pt>
                <c:pt idx="4">
                  <c:v>JW Benelux (66)</c:v>
                </c:pt>
                <c:pt idx="5">
                  <c:v>JW Deutschland (30)</c:v>
                </c:pt>
                <c:pt idx="6">
                  <c:v>JW Devol (20)</c:v>
                </c:pt>
                <c:pt idx="7">
                  <c:v>JW France (42)</c:v>
                </c:pt>
                <c:pt idx="8">
                  <c:v>JW Iberica (20)</c:v>
                </c:pt>
                <c:pt idx="9">
                  <c:v>JW International Team (20)</c:v>
                </c:pt>
                <c:pt idx="10">
                  <c:v>JW Ireland (20)</c:v>
                </c:pt>
                <c:pt idx="11">
                  <c:v>JW Italy (20)</c:v>
                </c:pt>
                <c:pt idx="12">
                  <c:v>JW Manufacturing (20)</c:v>
                </c:pt>
                <c:pt idx="13">
                  <c:v>JW Moorflex (6)</c:v>
                </c:pt>
                <c:pt idx="14">
                  <c:v>JW New Zealand (20)</c:v>
                </c:pt>
                <c:pt idx="15">
                  <c:v>JW Norway (21)</c:v>
                </c:pt>
                <c:pt idx="16">
                  <c:v>JW Oil &amp; Gas (20)</c:v>
                </c:pt>
                <c:pt idx="17">
                  <c:v>JW Rotabolt (17)</c:v>
                </c:pt>
                <c:pt idx="18">
                  <c:v>JW South Africa (20)</c:v>
                </c:pt>
                <c:pt idx="19">
                  <c:v>JW UK (48)</c:v>
                </c:pt>
                <c:pt idx="20">
                  <c:v>Tiflex (27)</c:v>
                </c:pt>
              </c:strCache>
            </c:strRef>
          </c:cat>
          <c:val>
            <c:numRef>
              <c:f>Sheet1!$E$2:$E$22</c:f>
              <c:numCache>
                <c:formatCode>General</c:formatCode>
                <c:ptCount val="21"/>
                <c:pt idx="0" formatCode="0.0%">
                  <c:v>0.11293634496919917</c:v>
                </c:pt>
                <c:pt idx="2" formatCode="0.0%">
                  <c:v>0</c:v>
                </c:pt>
                <c:pt idx="3" formatCode="0.0%">
                  <c:v>3.3333333333333333E-2</c:v>
                </c:pt>
                <c:pt idx="4" formatCode="0.0%">
                  <c:v>3.0303030303030304E-2</c:v>
                </c:pt>
                <c:pt idx="5" formatCode="0.0%">
                  <c:v>0.13333333333333333</c:v>
                </c:pt>
                <c:pt idx="6" formatCode="0.0%">
                  <c:v>0.05</c:v>
                </c:pt>
                <c:pt idx="7" formatCode="0.0%">
                  <c:v>0.26190476190476192</c:v>
                </c:pt>
                <c:pt idx="8" formatCode="0.0%">
                  <c:v>0</c:v>
                </c:pt>
                <c:pt idx="9" formatCode="0.0%">
                  <c:v>0.25</c:v>
                </c:pt>
                <c:pt idx="10" formatCode="0.0%">
                  <c:v>0.15</c:v>
                </c:pt>
                <c:pt idx="11" formatCode="0.0%">
                  <c:v>0.05</c:v>
                </c:pt>
                <c:pt idx="12" formatCode="0.0%">
                  <c:v>0.1</c:v>
                </c:pt>
                <c:pt idx="13" formatCode="0.0%">
                  <c:v>0</c:v>
                </c:pt>
                <c:pt idx="14" formatCode="0.0%">
                  <c:v>0.1</c:v>
                </c:pt>
                <c:pt idx="15" formatCode="0.0%">
                  <c:v>0.14285714285714285</c:v>
                </c:pt>
                <c:pt idx="16" formatCode="0.0%">
                  <c:v>0</c:v>
                </c:pt>
                <c:pt idx="17" formatCode="0.0%">
                  <c:v>0.52941176470588236</c:v>
                </c:pt>
                <c:pt idx="18" formatCode="0.0%">
                  <c:v>0.2</c:v>
                </c:pt>
                <c:pt idx="19" formatCode="0.0%">
                  <c:v>0.14583333333333334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B8-4BAD-8A7A-5B912BB90DC6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Silver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numFmt formatCode="0%" sourceLinked="0"/>
              <c:spPr/>
              <c:txPr>
                <a:bodyPr rot="0" vert="horz"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F8-4A05-8783-9182AEA4614B}"/>
                </c:ext>
              </c:extLst>
            </c:dLbl>
            <c:dLbl>
              <c:idx val="2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FB-47B2-9853-5413706F395E}"/>
                </c:ext>
              </c:extLst>
            </c:dLbl>
            <c:numFmt formatCode="0%" sourceLinked="0"/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Sheet1!$C$2:$C$22</c:f>
              <c:strCache>
                <c:ptCount val="21"/>
                <c:pt idx="0">
                  <c:v>Overall (487)</c:v>
                </c:pt>
                <c:pt idx="2">
                  <c:v>JW Asia Pacific (20)</c:v>
                </c:pt>
                <c:pt idx="3">
                  <c:v>JW Australia (30)</c:v>
                </c:pt>
                <c:pt idx="4">
                  <c:v>JW Benelux (66)</c:v>
                </c:pt>
                <c:pt idx="5">
                  <c:v>JW Deutschland (30)</c:v>
                </c:pt>
                <c:pt idx="6">
                  <c:v>JW Devol (20)</c:v>
                </c:pt>
                <c:pt idx="7">
                  <c:v>JW France (42)</c:v>
                </c:pt>
                <c:pt idx="8">
                  <c:v>JW Iberica (20)</c:v>
                </c:pt>
                <c:pt idx="9">
                  <c:v>JW International Team (20)</c:v>
                </c:pt>
                <c:pt idx="10">
                  <c:v>JW Ireland (20)</c:v>
                </c:pt>
                <c:pt idx="11">
                  <c:v>JW Italy (20)</c:v>
                </c:pt>
                <c:pt idx="12">
                  <c:v>JW Manufacturing (20)</c:v>
                </c:pt>
                <c:pt idx="13">
                  <c:v>JW Moorflex (6)</c:v>
                </c:pt>
                <c:pt idx="14">
                  <c:v>JW New Zealand (20)</c:v>
                </c:pt>
                <c:pt idx="15">
                  <c:v>JW Norway (21)</c:v>
                </c:pt>
                <c:pt idx="16">
                  <c:v>JW Oil &amp; Gas (20)</c:v>
                </c:pt>
                <c:pt idx="17">
                  <c:v>JW Rotabolt (17)</c:v>
                </c:pt>
                <c:pt idx="18">
                  <c:v>JW South Africa (20)</c:v>
                </c:pt>
                <c:pt idx="19">
                  <c:v>JW UK (48)</c:v>
                </c:pt>
                <c:pt idx="20">
                  <c:v>Tiflex (27)</c:v>
                </c:pt>
              </c:strCache>
            </c:strRef>
          </c:cat>
          <c:val>
            <c:numRef>
              <c:f>Sheet1!$F$2:$F$22</c:f>
              <c:numCache>
                <c:formatCode>General</c:formatCode>
                <c:ptCount val="21"/>
                <c:pt idx="0" formatCode="0.0%">
                  <c:v>0.29158110882956878</c:v>
                </c:pt>
                <c:pt idx="2" formatCode="0.0%">
                  <c:v>0.35</c:v>
                </c:pt>
                <c:pt idx="3" formatCode="0.0%">
                  <c:v>0.5</c:v>
                </c:pt>
                <c:pt idx="4" formatCode="0.0%">
                  <c:v>0.5</c:v>
                </c:pt>
                <c:pt idx="5" formatCode="0.0%">
                  <c:v>0.2</c:v>
                </c:pt>
                <c:pt idx="6" formatCode="0.0%">
                  <c:v>0.3</c:v>
                </c:pt>
                <c:pt idx="7" formatCode="0.0%">
                  <c:v>0.23809523809523805</c:v>
                </c:pt>
                <c:pt idx="8" formatCode="0.0%">
                  <c:v>0.25</c:v>
                </c:pt>
                <c:pt idx="9" formatCode="0.0%">
                  <c:v>0.3</c:v>
                </c:pt>
                <c:pt idx="10" formatCode="0.0%">
                  <c:v>0.35</c:v>
                </c:pt>
                <c:pt idx="11" formatCode="0.0%">
                  <c:v>0.25</c:v>
                </c:pt>
                <c:pt idx="12" formatCode="0.0%">
                  <c:v>0.55000000000000004</c:v>
                </c:pt>
                <c:pt idx="13" formatCode="0.0%">
                  <c:v>0.16666666666666663</c:v>
                </c:pt>
                <c:pt idx="14" formatCode="0.0%">
                  <c:v>0.15</c:v>
                </c:pt>
                <c:pt idx="15" formatCode="0.0%">
                  <c:v>0.2857142857142857</c:v>
                </c:pt>
                <c:pt idx="16" formatCode="0.0%">
                  <c:v>0.25</c:v>
                </c:pt>
                <c:pt idx="17" formatCode="0.0%">
                  <c:v>0.23529411764705879</c:v>
                </c:pt>
                <c:pt idx="18" formatCode="0.0%">
                  <c:v>0.2</c:v>
                </c:pt>
                <c:pt idx="19" formatCode="0.0%">
                  <c:v>0.16666666666666663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6B8-4BAD-8A7A-5B912BB90DC6}"/>
            </c:ext>
          </c:extLst>
        </c:ser>
        <c:ser>
          <c:idx val="3"/>
          <c:order val="3"/>
          <c:tx>
            <c:strRef>
              <c:f>Sheet1!$G$1</c:f>
              <c:strCache>
                <c:ptCount val="1"/>
                <c:pt idx="0">
                  <c:v>Bronze with Potential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numFmt formatCode="0%" sourceLinked="0"/>
              <c:spPr/>
              <c:txPr>
                <a:bodyPr rot="0" vert="horz"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3FB-47B2-9853-5413706F395E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3FB-47B2-9853-5413706F395E}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3FB-47B2-9853-5413706F395E}"/>
                </c:ext>
              </c:extLst>
            </c:dLbl>
            <c:dLbl>
              <c:idx val="2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F8-4A05-8783-9182AEA4614B}"/>
                </c:ext>
              </c:extLst>
            </c:dLbl>
            <c:dLbl>
              <c:idx val="2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3FB-47B2-9853-5413706F395E}"/>
                </c:ext>
              </c:extLst>
            </c:dLbl>
            <c:numFmt formatCode="0%" sourceLinked="0"/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Sheet1!$C$2:$C$22</c:f>
              <c:strCache>
                <c:ptCount val="21"/>
                <c:pt idx="0">
                  <c:v>Overall (487)</c:v>
                </c:pt>
                <c:pt idx="2">
                  <c:v>JW Asia Pacific (20)</c:v>
                </c:pt>
                <c:pt idx="3">
                  <c:v>JW Australia (30)</c:v>
                </c:pt>
                <c:pt idx="4">
                  <c:v>JW Benelux (66)</c:v>
                </c:pt>
                <c:pt idx="5">
                  <c:v>JW Deutschland (30)</c:v>
                </c:pt>
                <c:pt idx="6">
                  <c:v>JW Devol (20)</c:v>
                </c:pt>
                <c:pt idx="7">
                  <c:v>JW France (42)</c:v>
                </c:pt>
                <c:pt idx="8">
                  <c:v>JW Iberica (20)</c:v>
                </c:pt>
                <c:pt idx="9">
                  <c:v>JW International Team (20)</c:v>
                </c:pt>
                <c:pt idx="10">
                  <c:v>JW Ireland (20)</c:v>
                </c:pt>
                <c:pt idx="11">
                  <c:v>JW Italy (20)</c:v>
                </c:pt>
                <c:pt idx="12">
                  <c:v>JW Manufacturing (20)</c:v>
                </c:pt>
                <c:pt idx="13">
                  <c:v>JW Moorflex (6)</c:v>
                </c:pt>
                <c:pt idx="14">
                  <c:v>JW New Zealand (20)</c:v>
                </c:pt>
                <c:pt idx="15">
                  <c:v>JW Norway (21)</c:v>
                </c:pt>
                <c:pt idx="16">
                  <c:v>JW Oil &amp; Gas (20)</c:v>
                </c:pt>
                <c:pt idx="17">
                  <c:v>JW Rotabolt (17)</c:v>
                </c:pt>
                <c:pt idx="18">
                  <c:v>JW South Africa (20)</c:v>
                </c:pt>
                <c:pt idx="19">
                  <c:v>JW UK (48)</c:v>
                </c:pt>
                <c:pt idx="20">
                  <c:v>Tiflex (27)</c:v>
                </c:pt>
              </c:strCache>
            </c:strRef>
          </c:cat>
          <c:val>
            <c:numRef>
              <c:f>Sheet1!$G$2:$G$22</c:f>
              <c:numCache>
                <c:formatCode>General</c:formatCode>
                <c:ptCount val="21"/>
                <c:pt idx="0" formatCode="0.0%">
                  <c:v>0.16837782340862423</c:v>
                </c:pt>
                <c:pt idx="2" formatCode="0.0%">
                  <c:v>0</c:v>
                </c:pt>
                <c:pt idx="3" formatCode="0.0%">
                  <c:v>0.26666666666666666</c:v>
                </c:pt>
                <c:pt idx="4" formatCode="0.0%">
                  <c:v>7.575757575757576E-2</c:v>
                </c:pt>
                <c:pt idx="5" formatCode="0.0%">
                  <c:v>0.13333333333333333</c:v>
                </c:pt>
                <c:pt idx="6" formatCode="0.0%">
                  <c:v>0.05</c:v>
                </c:pt>
                <c:pt idx="7" formatCode="0.0%">
                  <c:v>9.5238095238095233E-2</c:v>
                </c:pt>
                <c:pt idx="8" formatCode="0.0%">
                  <c:v>0.45</c:v>
                </c:pt>
                <c:pt idx="9" formatCode="0.0%">
                  <c:v>0.25</c:v>
                </c:pt>
                <c:pt idx="10" formatCode="0.0%">
                  <c:v>0.2</c:v>
                </c:pt>
                <c:pt idx="11" formatCode="0.0%">
                  <c:v>0.25</c:v>
                </c:pt>
                <c:pt idx="12" formatCode="0.0%">
                  <c:v>0.15</c:v>
                </c:pt>
                <c:pt idx="13" formatCode="0.0%">
                  <c:v>0</c:v>
                </c:pt>
                <c:pt idx="14" formatCode="0.0%">
                  <c:v>0.25</c:v>
                </c:pt>
                <c:pt idx="15" formatCode="0.0%">
                  <c:v>0.38095238095238093</c:v>
                </c:pt>
                <c:pt idx="16" formatCode="0.0%">
                  <c:v>0.25</c:v>
                </c:pt>
                <c:pt idx="17" formatCode="0.0%">
                  <c:v>0</c:v>
                </c:pt>
                <c:pt idx="18" formatCode="0.0%">
                  <c:v>0.2</c:v>
                </c:pt>
                <c:pt idx="19" formatCode="0.0%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6B8-4BAD-8A7A-5B912BB90DC6}"/>
            </c:ext>
          </c:extLst>
        </c:ser>
        <c:ser>
          <c:idx val="4"/>
          <c:order val="4"/>
          <c:tx>
            <c:strRef>
              <c:f>Sheet1!$H$1</c:f>
              <c:strCache>
                <c:ptCount val="1"/>
                <c:pt idx="0">
                  <c:v>Bronze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numFmt formatCode="0%" sourceLinked="0"/>
              <c:spPr/>
              <c:txPr>
                <a:bodyPr rot="0" vert="horz"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3FB-47B2-9853-5413706F395E}"/>
                </c:ext>
              </c:extLst>
            </c:dLbl>
            <c:dLbl>
              <c:idx val="2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F8-4A05-8783-9182AEA4614B}"/>
                </c:ext>
              </c:extLst>
            </c:dLbl>
            <c:dLbl>
              <c:idx val="2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3FB-47B2-9853-5413706F395E}"/>
                </c:ext>
              </c:extLst>
            </c:dLbl>
            <c:numFmt formatCode="0%" sourceLinked="0"/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Sheet1!$C$2:$C$22</c:f>
              <c:strCache>
                <c:ptCount val="21"/>
                <c:pt idx="0">
                  <c:v>Overall (487)</c:v>
                </c:pt>
                <c:pt idx="2">
                  <c:v>JW Asia Pacific (20)</c:v>
                </c:pt>
                <c:pt idx="3">
                  <c:v>JW Australia (30)</c:v>
                </c:pt>
                <c:pt idx="4">
                  <c:v>JW Benelux (66)</c:v>
                </c:pt>
                <c:pt idx="5">
                  <c:v>JW Deutschland (30)</c:v>
                </c:pt>
                <c:pt idx="6">
                  <c:v>JW Devol (20)</c:v>
                </c:pt>
                <c:pt idx="7">
                  <c:v>JW France (42)</c:v>
                </c:pt>
                <c:pt idx="8">
                  <c:v>JW Iberica (20)</c:v>
                </c:pt>
                <c:pt idx="9">
                  <c:v>JW International Team (20)</c:v>
                </c:pt>
                <c:pt idx="10">
                  <c:v>JW Ireland (20)</c:v>
                </c:pt>
                <c:pt idx="11">
                  <c:v>JW Italy (20)</c:v>
                </c:pt>
                <c:pt idx="12">
                  <c:v>JW Manufacturing (20)</c:v>
                </c:pt>
                <c:pt idx="13">
                  <c:v>JW Moorflex (6)</c:v>
                </c:pt>
                <c:pt idx="14">
                  <c:v>JW New Zealand (20)</c:v>
                </c:pt>
                <c:pt idx="15">
                  <c:v>JW Norway (21)</c:v>
                </c:pt>
                <c:pt idx="16">
                  <c:v>JW Oil &amp; Gas (20)</c:v>
                </c:pt>
                <c:pt idx="17">
                  <c:v>JW Rotabolt (17)</c:v>
                </c:pt>
                <c:pt idx="18">
                  <c:v>JW South Africa (20)</c:v>
                </c:pt>
                <c:pt idx="19">
                  <c:v>JW UK (48)</c:v>
                </c:pt>
                <c:pt idx="20">
                  <c:v>Tiflex (27)</c:v>
                </c:pt>
              </c:strCache>
            </c:strRef>
          </c:cat>
          <c:val>
            <c:numRef>
              <c:f>Sheet1!$H$2:$H$22</c:f>
              <c:numCache>
                <c:formatCode>General</c:formatCode>
                <c:ptCount val="21"/>
                <c:pt idx="0" formatCode="0.0%">
                  <c:v>0.11909650924024641</c:v>
                </c:pt>
                <c:pt idx="2" formatCode="0.0%">
                  <c:v>0.35</c:v>
                </c:pt>
                <c:pt idx="3" formatCode="0.0%">
                  <c:v>0.1</c:v>
                </c:pt>
                <c:pt idx="4" formatCode="0.0%">
                  <c:v>4.5454545454545456E-2</c:v>
                </c:pt>
                <c:pt idx="5" formatCode="0.0%">
                  <c:v>0.23333333333333331</c:v>
                </c:pt>
                <c:pt idx="6" formatCode="0.0%">
                  <c:v>0.25</c:v>
                </c:pt>
                <c:pt idx="7" formatCode="0.0%">
                  <c:v>4.7619047619047616E-2</c:v>
                </c:pt>
                <c:pt idx="8" formatCode="0.0%">
                  <c:v>0.15</c:v>
                </c:pt>
                <c:pt idx="9" formatCode="0.0%">
                  <c:v>0.05</c:v>
                </c:pt>
                <c:pt idx="10" formatCode="0.0%">
                  <c:v>0.1</c:v>
                </c:pt>
                <c:pt idx="11" formatCode="0.0%">
                  <c:v>0.15</c:v>
                </c:pt>
                <c:pt idx="12" formatCode="0.0%">
                  <c:v>0.15</c:v>
                </c:pt>
                <c:pt idx="13" formatCode="0.0%">
                  <c:v>0.33333333333333326</c:v>
                </c:pt>
                <c:pt idx="14" formatCode="0.0%">
                  <c:v>0.05</c:v>
                </c:pt>
                <c:pt idx="15" formatCode="0.0%">
                  <c:v>4.7619047619047616E-2</c:v>
                </c:pt>
                <c:pt idx="16" formatCode="0.0%">
                  <c:v>0.05</c:v>
                </c:pt>
                <c:pt idx="17" formatCode="0.0%">
                  <c:v>0.17647058823529413</c:v>
                </c:pt>
                <c:pt idx="18" formatCode="0.0%">
                  <c:v>0.2</c:v>
                </c:pt>
                <c:pt idx="19" formatCode="0.0%">
                  <c:v>0.14583333333333334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6B8-4BAD-8A7A-5B912BB90DC6}"/>
            </c:ext>
          </c:extLst>
        </c:ser>
        <c:ser>
          <c:idx val="5"/>
          <c:order val="5"/>
          <c:tx>
            <c:strRef>
              <c:f>Sheet1!$I$1</c:f>
              <c:strCache>
                <c:ptCount val="1"/>
                <c:pt idx="0">
                  <c:v>No Segment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3FB-47B2-9853-5413706F395E}"/>
                </c:ext>
              </c:extLst>
            </c:dLbl>
            <c:numFmt formatCode="0%" sourceLinked="0"/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Sheet1!$C$2:$C$22</c:f>
              <c:strCache>
                <c:ptCount val="21"/>
                <c:pt idx="0">
                  <c:v>Overall (487)</c:v>
                </c:pt>
                <c:pt idx="2">
                  <c:v>JW Asia Pacific (20)</c:v>
                </c:pt>
                <c:pt idx="3">
                  <c:v>JW Australia (30)</c:v>
                </c:pt>
                <c:pt idx="4">
                  <c:v>JW Benelux (66)</c:v>
                </c:pt>
                <c:pt idx="5">
                  <c:v>JW Deutschland (30)</c:v>
                </c:pt>
                <c:pt idx="6">
                  <c:v>JW Devol (20)</c:v>
                </c:pt>
                <c:pt idx="7">
                  <c:v>JW France (42)</c:v>
                </c:pt>
                <c:pt idx="8">
                  <c:v>JW Iberica (20)</c:v>
                </c:pt>
                <c:pt idx="9">
                  <c:v>JW International Team (20)</c:v>
                </c:pt>
                <c:pt idx="10">
                  <c:v>JW Ireland (20)</c:v>
                </c:pt>
                <c:pt idx="11">
                  <c:v>JW Italy (20)</c:v>
                </c:pt>
                <c:pt idx="12">
                  <c:v>JW Manufacturing (20)</c:v>
                </c:pt>
                <c:pt idx="13">
                  <c:v>JW Moorflex (6)</c:v>
                </c:pt>
                <c:pt idx="14">
                  <c:v>JW New Zealand (20)</c:v>
                </c:pt>
                <c:pt idx="15">
                  <c:v>JW Norway (21)</c:v>
                </c:pt>
                <c:pt idx="16">
                  <c:v>JW Oil &amp; Gas (20)</c:v>
                </c:pt>
                <c:pt idx="17">
                  <c:v>JW Rotabolt (17)</c:v>
                </c:pt>
                <c:pt idx="18">
                  <c:v>JW South Africa (20)</c:v>
                </c:pt>
                <c:pt idx="19">
                  <c:v>JW UK (48)</c:v>
                </c:pt>
                <c:pt idx="20">
                  <c:v>Tiflex (27)</c:v>
                </c:pt>
              </c:strCache>
            </c:strRef>
          </c:cat>
          <c:val>
            <c:numRef>
              <c:f>Sheet1!$I$2:$I$22</c:f>
              <c:numCache>
                <c:formatCode>General</c:formatCode>
                <c:ptCount val="21"/>
                <c:pt idx="0" formatCode="0.0%">
                  <c:v>5.5441478439425061E-2</c:v>
                </c:pt>
                <c:pt idx="20" formatCode="0.0%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6B8-4BAD-8A7A-5B912BB90D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49571072"/>
        <c:axId val="149572608"/>
      </c:barChart>
      <c:catAx>
        <c:axId val="1495710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49572608"/>
        <c:crosses val="autoZero"/>
        <c:auto val="1"/>
        <c:lblAlgn val="ctr"/>
        <c:lblOffset val="100"/>
        <c:noMultiLvlLbl val="0"/>
      </c:catAx>
      <c:valAx>
        <c:axId val="149572608"/>
        <c:scaling>
          <c:orientation val="minMax"/>
          <c:max val="1"/>
          <c:min val="0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49571072"/>
        <c:crosses val="autoZero"/>
        <c:crossBetween val="between"/>
        <c:majorUnit val="0.2"/>
        <c:minorUnit val="0.1"/>
      </c:valAx>
    </c:plotArea>
    <c:legend>
      <c:legendPos val="r"/>
      <c:layout>
        <c:manualLayout>
          <c:xMode val="edge"/>
          <c:yMode val="edge"/>
          <c:x val="0.16680428509804393"/>
          <c:y val="0.93596473522629697"/>
          <c:w val="0.79374864249191124"/>
          <c:h val="6.4035216078368526E-2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5115033879508876"/>
          <c:y val="9.9239399422898264E-2"/>
          <c:w val="0.38941437752192148"/>
          <c:h val="0.829806230742896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Importance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invertIfNegative val="0"/>
          <c:cat>
            <c:strRef>
              <c:f>Sheet1!$B$2:$B$26</c:f>
              <c:strCache>
                <c:ptCount val="25"/>
                <c:pt idx="0">
                  <c:v>Product quality</c:v>
                </c:pt>
                <c:pt idx="1">
                  <c:v>Keeping promises &amp; commitments</c:v>
                </c:pt>
                <c:pt idx="2">
                  <c:v>Honesty/openness when things go wrong</c:v>
                </c:pt>
                <c:pt idx="3">
                  <c:v>Product performance</c:v>
                </c:pt>
                <c:pt idx="4">
                  <c:v>Reacting to emergency situations</c:v>
                </c:pt>
                <c:pt idx="5">
                  <c:v>Handling of problems (86)</c:v>
                </c:pt>
                <c:pt idx="6">
                  <c:v>Reliability of delivery</c:v>
                </c:pt>
                <c:pt idx="7">
                  <c:v>Responsiveness of staff</c:v>
                </c:pt>
                <c:pt idx="8">
                  <c:v>Integrity of supplier</c:v>
                </c:pt>
                <c:pt idx="9">
                  <c:v>Expertise of staff</c:v>
                </c:pt>
                <c:pt idx="10">
                  <c:v>Clear points of contact</c:v>
                </c:pt>
                <c:pt idx="11">
                  <c:v>Helpfulness of staff</c:v>
                </c:pt>
                <c:pt idx="12">
                  <c:v>Understanding your business needs</c:v>
                </c:pt>
                <c:pt idx="13">
                  <c:v>Lead time</c:v>
                </c:pt>
                <c:pt idx="14">
                  <c:v>Provision of information on order delivery</c:v>
                </c:pt>
                <c:pt idx="15">
                  <c:v>Value for money</c:v>
                </c:pt>
                <c:pt idx="16">
                  <c:v>Quality Assurance Regimes</c:v>
                </c:pt>
                <c:pt idx="17">
                  <c:v>Quotation</c:v>
                </c:pt>
                <c:pt idx="18">
                  <c:v>Clarity of pricing</c:v>
                </c:pt>
                <c:pt idx="19">
                  <c:v>Ease of ordering</c:v>
                </c:pt>
                <c:pt idx="20">
                  <c:v>Developing a relationship</c:v>
                </c:pt>
                <c:pt idx="21">
                  <c:v>Competitiveness of price</c:v>
                </c:pt>
                <c:pt idx="22">
                  <c:v>Local technical support</c:v>
                </c:pt>
                <c:pt idx="23">
                  <c:v>Pro-activity in cost reduction (359)</c:v>
                </c:pt>
                <c:pt idx="24">
                  <c:v>Packaging &amp; labelling of your products/delivery</c:v>
                </c:pt>
              </c:strCache>
            </c:strRef>
          </c:cat>
          <c:val>
            <c:numRef>
              <c:f>Sheet1!$C$2:$C$26</c:f>
              <c:numCache>
                <c:formatCode>0.00</c:formatCode>
                <c:ptCount val="25"/>
                <c:pt idx="0">
                  <c:v>9.6181818181818173</c:v>
                </c:pt>
                <c:pt idx="1">
                  <c:v>9.5636363636363662</c:v>
                </c:pt>
                <c:pt idx="2">
                  <c:v>9.5212121212121126</c:v>
                </c:pt>
                <c:pt idx="3">
                  <c:v>9.4989898989899082</c:v>
                </c:pt>
                <c:pt idx="4">
                  <c:v>9.4565656565656511</c:v>
                </c:pt>
                <c:pt idx="5">
                  <c:v>9.3676767676767678</c:v>
                </c:pt>
                <c:pt idx="6">
                  <c:v>9.3414141414141412</c:v>
                </c:pt>
                <c:pt idx="7">
                  <c:v>9.2949494949494866</c:v>
                </c:pt>
                <c:pt idx="8">
                  <c:v>9.1595959595959666</c:v>
                </c:pt>
                <c:pt idx="9">
                  <c:v>9.1070707070706991</c:v>
                </c:pt>
                <c:pt idx="10">
                  <c:v>9.0969696969697011</c:v>
                </c:pt>
                <c:pt idx="11">
                  <c:v>9.0666666666666629</c:v>
                </c:pt>
                <c:pt idx="12">
                  <c:v>8.9717171717171702</c:v>
                </c:pt>
                <c:pt idx="13">
                  <c:v>8.9030303030303042</c:v>
                </c:pt>
                <c:pt idx="14">
                  <c:v>8.8747474747474673</c:v>
                </c:pt>
                <c:pt idx="15">
                  <c:v>8.8444444444444468</c:v>
                </c:pt>
                <c:pt idx="16">
                  <c:v>8.8444444444444414</c:v>
                </c:pt>
                <c:pt idx="17">
                  <c:v>8.8141414141414085</c:v>
                </c:pt>
                <c:pt idx="18">
                  <c:v>8.7959595959595944</c:v>
                </c:pt>
                <c:pt idx="19">
                  <c:v>8.6929292929292963</c:v>
                </c:pt>
                <c:pt idx="20">
                  <c:v>8.6646464646464718</c:v>
                </c:pt>
                <c:pt idx="21">
                  <c:v>8.6060606060606073</c:v>
                </c:pt>
                <c:pt idx="22">
                  <c:v>8.5050505050505087</c:v>
                </c:pt>
                <c:pt idx="23">
                  <c:v>8.369696969696971</c:v>
                </c:pt>
                <c:pt idx="24">
                  <c:v>8.3131313131313096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57-4E9F-A218-BF79EDB5A935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Satisfaction</c:v>
                </c:pt>
              </c:strCache>
            </c:strRef>
          </c:tx>
          <c:spPr>
            <a:solidFill>
              <a:srgbClr val="BF2F38"/>
            </a:solidFill>
            <a:ln>
              <a:noFill/>
            </a:ln>
          </c:spPr>
          <c:invertIfNegative val="0"/>
          <c:cat>
            <c:strRef>
              <c:f>Sheet1!$B$2:$B$26</c:f>
              <c:strCache>
                <c:ptCount val="25"/>
                <c:pt idx="0">
                  <c:v>Product quality</c:v>
                </c:pt>
                <c:pt idx="1">
                  <c:v>Keeping promises &amp; commitments</c:v>
                </c:pt>
                <c:pt idx="2">
                  <c:v>Honesty/openness when things go wrong</c:v>
                </c:pt>
                <c:pt idx="3">
                  <c:v>Product performance</c:v>
                </c:pt>
                <c:pt idx="4">
                  <c:v>Reacting to emergency situations</c:v>
                </c:pt>
                <c:pt idx="5">
                  <c:v>Handling of problems (86)</c:v>
                </c:pt>
                <c:pt idx="6">
                  <c:v>Reliability of delivery</c:v>
                </c:pt>
                <c:pt idx="7">
                  <c:v>Responsiveness of staff</c:v>
                </c:pt>
                <c:pt idx="8">
                  <c:v>Integrity of supplier</c:v>
                </c:pt>
                <c:pt idx="9">
                  <c:v>Expertise of staff</c:v>
                </c:pt>
                <c:pt idx="10">
                  <c:v>Clear points of contact</c:v>
                </c:pt>
                <c:pt idx="11">
                  <c:v>Helpfulness of staff</c:v>
                </c:pt>
                <c:pt idx="12">
                  <c:v>Understanding your business needs</c:v>
                </c:pt>
                <c:pt idx="13">
                  <c:v>Lead time</c:v>
                </c:pt>
                <c:pt idx="14">
                  <c:v>Provision of information on order delivery</c:v>
                </c:pt>
                <c:pt idx="15">
                  <c:v>Value for money</c:v>
                </c:pt>
                <c:pt idx="16">
                  <c:v>Quality Assurance Regimes</c:v>
                </c:pt>
                <c:pt idx="17">
                  <c:v>Quotation</c:v>
                </c:pt>
                <c:pt idx="18">
                  <c:v>Clarity of pricing</c:v>
                </c:pt>
                <c:pt idx="19">
                  <c:v>Ease of ordering</c:v>
                </c:pt>
                <c:pt idx="20">
                  <c:v>Developing a relationship</c:v>
                </c:pt>
                <c:pt idx="21">
                  <c:v>Competitiveness of price</c:v>
                </c:pt>
                <c:pt idx="22">
                  <c:v>Local technical support</c:v>
                </c:pt>
                <c:pt idx="23">
                  <c:v>Pro-activity in cost reduction (359)</c:v>
                </c:pt>
                <c:pt idx="24">
                  <c:v>Packaging &amp; labelling of your products/delivery</c:v>
                </c:pt>
              </c:strCache>
            </c:strRef>
          </c:cat>
          <c:val>
            <c:numRef>
              <c:f>Sheet1!$D$2:$D$26</c:f>
              <c:numCache>
                <c:formatCode>0.00</c:formatCode>
                <c:ptCount val="25"/>
                <c:pt idx="0">
                  <c:v>8.8175965665236085</c:v>
                </c:pt>
                <c:pt idx="1">
                  <c:v>8.443037974683536</c:v>
                </c:pt>
                <c:pt idx="2">
                  <c:v>8.60238095238096</c:v>
                </c:pt>
                <c:pt idx="3">
                  <c:v>8.7683486238532087</c:v>
                </c:pt>
                <c:pt idx="4">
                  <c:v>8.3462532299741614</c:v>
                </c:pt>
                <c:pt idx="5">
                  <c:v>6.8720930232558137</c:v>
                </c:pt>
                <c:pt idx="6">
                  <c:v>8.2705627705627673</c:v>
                </c:pt>
                <c:pt idx="7">
                  <c:v>8.6356107660455503</c:v>
                </c:pt>
                <c:pt idx="8">
                  <c:v>8.8263736263736305</c:v>
                </c:pt>
                <c:pt idx="9">
                  <c:v>8.6487068965517153</c:v>
                </c:pt>
                <c:pt idx="10">
                  <c:v>8.7536534446764129</c:v>
                </c:pt>
                <c:pt idx="11">
                  <c:v>8.8312499999999989</c:v>
                </c:pt>
                <c:pt idx="12">
                  <c:v>8.4748358862144286</c:v>
                </c:pt>
                <c:pt idx="13">
                  <c:v>7.5853131749460054</c:v>
                </c:pt>
                <c:pt idx="14">
                  <c:v>8.1389521640091154</c:v>
                </c:pt>
                <c:pt idx="15">
                  <c:v>7.669683257918555</c:v>
                </c:pt>
                <c:pt idx="16">
                  <c:v>8.8733153638814013</c:v>
                </c:pt>
                <c:pt idx="17">
                  <c:v>8.5912087912088051</c:v>
                </c:pt>
                <c:pt idx="18">
                  <c:v>8.5198237885462564</c:v>
                </c:pt>
                <c:pt idx="19">
                  <c:v>8.7555066079295134</c:v>
                </c:pt>
                <c:pt idx="20">
                  <c:v>8.4361233480176203</c:v>
                </c:pt>
                <c:pt idx="21">
                  <c:v>7.2600000000000042</c:v>
                </c:pt>
                <c:pt idx="22">
                  <c:v>8.3924349881796569</c:v>
                </c:pt>
                <c:pt idx="23">
                  <c:v>7.1420612813370408</c:v>
                </c:pt>
                <c:pt idx="24">
                  <c:v>8.634146341463417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A57-4E9F-A218-BF79EDB5A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142319616"/>
        <c:axId val="142321152"/>
      </c:barChart>
      <c:catAx>
        <c:axId val="14231961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en-US"/>
          </a:p>
        </c:txPr>
        <c:crossAx val="142321152"/>
        <c:crosses val="autoZero"/>
        <c:auto val="1"/>
        <c:lblAlgn val="ctr"/>
        <c:lblOffset val="100"/>
        <c:noMultiLvlLbl val="0"/>
      </c:catAx>
      <c:valAx>
        <c:axId val="142321152"/>
        <c:scaling>
          <c:orientation val="minMax"/>
          <c:max val="10"/>
          <c:min val="5"/>
        </c:scaling>
        <c:delete val="0"/>
        <c:axPos val="t"/>
        <c:majorGridlines>
          <c:spPr>
            <a:ln>
              <a:solidFill>
                <a:srgbClr val="FFFFFF">
                  <a:lumMod val="75000"/>
                </a:srgbClr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142319616"/>
        <c:crosses val="autoZero"/>
        <c:crossBetween val="between"/>
        <c:majorUnit val="1"/>
        <c:minorUnit val="1"/>
      </c:valAx>
    </c:plotArea>
    <c:legend>
      <c:legendPos val="r"/>
      <c:layout>
        <c:manualLayout>
          <c:xMode val="edge"/>
          <c:yMode val="edge"/>
          <c:x val="0.44722995571446345"/>
          <c:y val="0.93944617792341178"/>
          <c:w val="0.40178544908839553"/>
          <c:h val="3.8126920939915467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latin typeface="Century Gothic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804646144774546"/>
          <c:y val="9.9723186775566089E-2"/>
          <c:w val="0.69802882272271383"/>
          <c:h val="0.8297829510441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Positive change</c:v>
                </c:pt>
              </c:strCache>
            </c:strRef>
          </c:tx>
          <c:spPr>
            <a:solidFill>
              <a:srgbClr val="00B050"/>
            </a:solidFill>
            <a:ln w="12700">
              <a:noFill/>
              <a:prstDash val="solid"/>
            </a:ln>
          </c:spPr>
          <c:invertIfNegative val="1"/>
          <c:dLbls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96-4475-861F-67958D376561}"/>
                </c:ext>
              </c:extLst>
            </c:dLbl>
            <c:dLbl>
              <c:idx val="1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96-4475-861F-67958D376561}"/>
                </c:ext>
              </c:extLst>
            </c:dLbl>
            <c:dLbl>
              <c:idx val="2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96-4475-861F-67958D37656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Sheet1!$C$2:$C$26</c:f>
              <c:numCache>
                <c:formatCode>General</c:formatCode>
                <c:ptCount val="25"/>
              </c:numCache>
            </c:numRef>
          </c:cat>
          <c:val>
            <c:numRef>
              <c:f>Sheet1!$D$2:$D$26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2.8870919436959852E-2</c:v>
                </c:pt>
                <c:pt idx="17">
                  <c:v>0</c:v>
                </c:pt>
                <c:pt idx="18">
                  <c:v>0</c:v>
                </c:pt>
                <c:pt idx="19">
                  <c:v>6.2577315000217126E-2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0.32101502833210738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74-408D-8F77-C1111437F61B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>
                    <a:noFill/>
                    <a:prstDash val="solid"/>
                  </a:ln>
                </c14:spPr>
              </c14:invertSolidFillFmt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Negative change</c:v>
                </c:pt>
              </c:strCache>
            </c:strRef>
          </c:tx>
          <c:spPr>
            <a:solidFill>
              <a:srgbClr val="BF2F38"/>
            </a:solidFill>
          </c:spPr>
          <c:invertIfNegative val="0"/>
          <c:dLbls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96-4475-861F-67958D376561}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96-4475-861F-67958D376561}"/>
                </c:ext>
              </c:extLst>
            </c:dLbl>
            <c:dLbl>
              <c:idx val="2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96-4475-861F-67958D37656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Sheet1!$C$2:$C$26</c:f>
              <c:numCache>
                <c:formatCode>General</c:formatCode>
                <c:ptCount val="25"/>
              </c:numCache>
            </c:numRef>
          </c:cat>
          <c:val>
            <c:numRef>
              <c:f>Sheet1!$E$2:$E$26</c:f>
              <c:numCache>
                <c:formatCode>General</c:formatCode>
                <c:ptCount val="25"/>
                <c:pt idx="0">
                  <c:v>-0.80058525165820882</c:v>
                </c:pt>
                <c:pt idx="1">
                  <c:v>-1.1205983889528301</c:v>
                </c:pt>
                <c:pt idx="2">
                  <c:v>-0.91883116883115257</c:v>
                </c:pt>
                <c:pt idx="3">
                  <c:v>-0.73064127513669952</c:v>
                </c:pt>
                <c:pt idx="4">
                  <c:v>-1.1103124265914897</c:v>
                </c:pt>
                <c:pt idx="5">
                  <c:v>-2.4955837444209541</c:v>
                </c:pt>
                <c:pt idx="6">
                  <c:v>-1.0708513708513738</c:v>
                </c:pt>
                <c:pt idx="7">
                  <c:v>-0.6593387289039363</c:v>
                </c:pt>
                <c:pt idx="8">
                  <c:v>-0.33322233322233608</c:v>
                </c:pt>
                <c:pt idx="9">
                  <c:v>-0.45836381051898378</c:v>
                </c:pt>
                <c:pt idx="10">
                  <c:v>-0.34331625229328822</c:v>
                </c:pt>
                <c:pt idx="11">
                  <c:v>-0.23541666666666394</c:v>
                </c:pt>
                <c:pt idx="12">
                  <c:v>-0.49688128550274158</c:v>
                </c:pt>
                <c:pt idx="13">
                  <c:v>-1.3177171280842987</c:v>
                </c:pt>
                <c:pt idx="14">
                  <c:v>-0.73579531073835192</c:v>
                </c:pt>
                <c:pt idx="15">
                  <c:v>-1.1747611865258918</c:v>
                </c:pt>
                <c:pt idx="16">
                  <c:v>0</c:v>
                </c:pt>
                <c:pt idx="17">
                  <c:v>-0.22293262293260341</c:v>
                </c:pt>
                <c:pt idx="18">
                  <c:v>-0.27613580741333799</c:v>
                </c:pt>
                <c:pt idx="19">
                  <c:v>0</c:v>
                </c:pt>
                <c:pt idx="20">
                  <c:v>-0.2285231166288515</c:v>
                </c:pt>
                <c:pt idx="21">
                  <c:v>-1.3460606060606031</c:v>
                </c:pt>
                <c:pt idx="22">
                  <c:v>-0.11261551687085181</c:v>
                </c:pt>
                <c:pt idx="23">
                  <c:v>-1.2276356883599302</c:v>
                </c:pt>
                <c:pt idx="2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74-408D-8F77-C1111437F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43295232"/>
        <c:axId val="143297920"/>
      </c:barChart>
      <c:catAx>
        <c:axId val="14329523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43297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297920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43295232"/>
        <c:crosses val="autoZero"/>
        <c:crossBetween val="between"/>
        <c:majorUnit val="1"/>
        <c:minorUnit val="1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entury Gothic" pitchFamily="34" charset="0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017407224514766"/>
          <c:y val="6.3278720594708265E-2"/>
          <c:w val="0.46947389499563125"/>
          <c:h val="0.926326991734728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BF2F38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326-44A9-9E00-D1FA73D29D7B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326-44A9-9E00-D1FA73D29D7B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26-44A9-9E00-D1FA73D29D7B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26-44A9-9E00-D1FA73D29D7B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Sheet1!$B$2:$B$26</c:f>
              <c:strCache>
                <c:ptCount val="25"/>
                <c:pt idx="0">
                  <c:v>Product quality</c:v>
                </c:pt>
                <c:pt idx="1">
                  <c:v>Keeping promises &amp; commitments</c:v>
                </c:pt>
                <c:pt idx="2">
                  <c:v>Honesty/openness when things go wrong</c:v>
                </c:pt>
                <c:pt idx="3">
                  <c:v>Product performance</c:v>
                </c:pt>
                <c:pt idx="4">
                  <c:v>Reacting to emergency situations</c:v>
                </c:pt>
                <c:pt idx="5">
                  <c:v>Handling of problems (86)</c:v>
                </c:pt>
                <c:pt idx="6">
                  <c:v>Reliability of delivery</c:v>
                </c:pt>
                <c:pt idx="7">
                  <c:v>Responsiveness of staff</c:v>
                </c:pt>
                <c:pt idx="8">
                  <c:v>Integrity of supplier</c:v>
                </c:pt>
                <c:pt idx="9">
                  <c:v>Expertise of staff</c:v>
                </c:pt>
                <c:pt idx="10">
                  <c:v>Clear points of contact</c:v>
                </c:pt>
                <c:pt idx="11">
                  <c:v>Helpfulness of staff</c:v>
                </c:pt>
                <c:pt idx="12">
                  <c:v>Understanding your business needs</c:v>
                </c:pt>
                <c:pt idx="13">
                  <c:v>Lead time</c:v>
                </c:pt>
                <c:pt idx="14">
                  <c:v>Provision of information on order delivery</c:v>
                </c:pt>
                <c:pt idx="15">
                  <c:v>Value for money</c:v>
                </c:pt>
                <c:pt idx="16">
                  <c:v>Quality Assurance Regimes</c:v>
                </c:pt>
                <c:pt idx="17">
                  <c:v>Quotation</c:v>
                </c:pt>
                <c:pt idx="18">
                  <c:v>Clarity of pricing</c:v>
                </c:pt>
                <c:pt idx="19">
                  <c:v>Ease of ordering</c:v>
                </c:pt>
                <c:pt idx="20">
                  <c:v>Developing a relationship</c:v>
                </c:pt>
                <c:pt idx="21">
                  <c:v>Competitiveness of price</c:v>
                </c:pt>
                <c:pt idx="22">
                  <c:v>Local technical support</c:v>
                </c:pt>
                <c:pt idx="23">
                  <c:v>Pro-activity in cost reduction (359)</c:v>
                </c:pt>
                <c:pt idx="24">
                  <c:v>Packaging &amp; labelling of your products/delivery</c:v>
                </c:pt>
              </c:strCache>
            </c:strRef>
          </c:cat>
          <c:val>
            <c:numRef>
              <c:f>Sheet1!$C$2:$C$26</c:f>
              <c:numCache>
                <c:formatCode>0.00</c:formatCode>
                <c:ptCount val="25"/>
                <c:pt idx="0">
                  <c:v>8.8175965665236085</c:v>
                </c:pt>
                <c:pt idx="1">
                  <c:v>8.443037974683536</c:v>
                </c:pt>
                <c:pt idx="2">
                  <c:v>8.60238095238096</c:v>
                </c:pt>
                <c:pt idx="3">
                  <c:v>8.7683486238532087</c:v>
                </c:pt>
                <c:pt idx="4">
                  <c:v>8.3462532299741614</c:v>
                </c:pt>
                <c:pt idx="5">
                  <c:v>6.8720930232558137</c:v>
                </c:pt>
                <c:pt idx="6">
                  <c:v>8.2705627705627673</c:v>
                </c:pt>
                <c:pt idx="7">
                  <c:v>8.6356107660455503</c:v>
                </c:pt>
                <c:pt idx="8">
                  <c:v>8.8263736263736305</c:v>
                </c:pt>
                <c:pt idx="9">
                  <c:v>8.6487068965517153</c:v>
                </c:pt>
                <c:pt idx="10">
                  <c:v>8.7536534446764129</c:v>
                </c:pt>
                <c:pt idx="11">
                  <c:v>8.8312499999999989</c:v>
                </c:pt>
                <c:pt idx="12">
                  <c:v>8.4748358862144286</c:v>
                </c:pt>
                <c:pt idx="13">
                  <c:v>7.5853131749460054</c:v>
                </c:pt>
                <c:pt idx="14">
                  <c:v>8.1389521640091154</c:v>
                </c:pt>
                <c:pt idx="15">
                  <c:v>7.669683257918555</c:v>
                </c:pt>
                <c:pt idx="16">
                  <c:v>8.8733153638814013</c:v>
                </c:pt>
                <c:pt idx="17">
                  <c:v>8.5912087912088051</c:v>
                </c:pt>
                <c:pt idx="18">
                  <c:v>8.5198237885462564</c:v>
                </c:pt>
                <c:pt idx="19">
                  <c:v>8.7555066079295134</c:v>
                </c:pt>
                <c:pt idx="20">
                  <c:v>8.4361233480176203</c:v>
                </c:pt>
                <c:pt idx="21">
                  <c:v>7.2600000000000042</c:v>
                </c:pt>
                <c:pt idx="22">
                  <c:v>8.3924349881796569</c:v>
                </c:pt>
                <c:pt idx="23">
                  <c:v>7.1420612813370408</c:v>
                </c:pt>
                <c:pt idx="24">
                  <c:v>8.634146341463417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64-436D-9B27-8A6E33A0B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150379904"/>
        <c:axId val="150385792"/>
      </c:barChart>
      <c:catAx>
        <c:axId val="1503799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150385792"/>
        <c:crosses val="autoZero"/>
        <c:auto val="1"/>
        <c:lblAlgn val="ctr"/>
        <c:lblOffset val="100"/>
        <c:noMultiLvlLbl val="0"/>
      </c:catAx>
      <c:valAx>
        <c:axId val="150385792"/>
        <c:scaling>
          <c:orientation val="minMax"/>
          <c:max val="9.5"/>
          <c:min val="6"/>
        </c:scaling>
        <c:delete val="0"/>
        <c:axPos val="t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150379904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latin typeface="Century Gothic" pitchFamily="34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0.49855</cdr:x>
      <cdr:y>0.95467</cdr:y>
    </cdr:from>
    <cdr:to>
      <cdr:x>0.91811</cdr:x>
      <cdr:y>0.98607</cdr:y>
    </cdr:to>
    <cdr:grpSp>
      <cdr:nvGrpSpPr>
        <cdr:cNvPr id="2" name="Group 1"/>
        <cdr:cNvGrpSpPr/>
      </cdr:nvGrpSpPr>
      <cdr:grpSpPr>
        <a:xfrm xmlns:a="http://schemas.openxmlformats.org/drawingml/2006/main">
          <a:off x="4320515" y="4949560"/>
          <a:ext cx="3635975" cy="162796"/>
          <a:chOff x="-2867589" y="-9965367"/>
          <a:chExt cx="2114890" cy="551434"/>
        </a:xfrm>
      </cdr:grpSpPr>
      <cdr:sp macro="" textlink="">
        <cdr:nvSpPr>
          <cdr:cNvPr id="3" name="TextBox 2"/>
          <cdr:cNvSpPr txBox="1"/>
        </cdr:nvSpPr>
        <cdr:spPr>
          <a:xfrm xmlns:a="http://schemas.openxmlformats.org/drawingml/2006/main">
            <a:off x="-2867589" y="-9965367"/>
            <a:ext cx="1451355" cy="551434"/>
          </a:xfrm>
          <a:prstGeom xmlns:a="http://schemas.openxmlformats.org/drawingml/2006/main" prst="rect">
            <a:avLst/>
          </a:prstGeom>
          <a:gradFill xmlns:a="http://schemas.openxmlformats.org/drawingml/2006/main">
            <a:gsLst>
              <a:gs pos="0">
                <a:srgbClr val="DE0000"/>
              </a:gs>
              <a:gs pos="100000">
                <a:srgbClr val="FFC000">
                  <a:alpha val="70000"/>
                </a:srgbClr>
              </a:gs>
            </a:gsLst>
            <a:lin ang="0" scaled="0"/>
          </a:gradFill>
          <a:ln xmlns:a="http://schemas.openxmlformats.org/drawingml/2006/main" w="12700">
            <a:solidFill>
              <a:srgbClr val="FFFFFF"/>
            </a:solidFill>
          </a:ln>
        </cdr:spPr>
        <cdr:txBody>
          <a:bodyPr xmlns:a="http://schemas.openxmlformats.org/drawingml/2006/main" wrap="none" rtlCol="0" anchor="ctr"/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entury Gothic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entury Gothic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entury Gothic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entury Gothic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entury Gothic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entury Gothic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entury Gothic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entury Gothic"/>
              </a:defRPr>
            </a:lvl9pPr>
          </a:lstStyle>
          <a:p xmlns:a="http://schemas.openxmlformats.org/drawingml/2006/main">
            <a:pPr algn="ctr"/>
            <a:r>
              <a:rPr lang="en-GB" sz="900" b="1" dirty="0">
                <a:solidFill>
                  <a:srgbClr val="FFFFFF"/>
                </a:solidFill>
              </a:rPr>
              <a:t>&lt;&lt; </a:t>
            </a:r>
            <a:r>
              <a:rPr lang="en-GB" sz="900" b="1" dirty="0" smtClean="0">
                <a:solidFill>
                  <a:srgbClr val="FFFFFF"/>
                </a:solidFill>
              </a:rPr>
              <a:t>Worst score</a:t>
            </a:r>
            <a:r>
              <a:rPr lang="en-GB" sz="900" b="1" dirty="0">
                <a:solidFill>
                  <a:srgbClr val="FFFFFF"/>
                </a:solidFill>
              </a:rPr>
              <a:t>	             </a:t>
            </a:r>
            <a:r>
              <a:rPr lang="en-GB" sz="900" b="1" dirty="0" smtClean="0">
                <a:solidFill>
                  <a:srgbClr val="FFFFFF"/>
                </a:solidFill>
              </a:rPr>
              <a:t>    Average score  </a:t>
            </a:r>
            <a:r>
              <a:rPr lang="en-GB" sz="900" b="1" dirty="0">
                <a:solidFill>
                  <a:srgbClr val="FFFFFF"/>
                </a:solidFill>
              </a:rPr>
              <a:t>&gt;&gt;</a:t>
            </a:r>
          </a:p>
        </cdr:txBody>
      </cdr:sp>
      <cdr:sp macro="" textlink="">
        <cdr:nvSpPr>
          <cdr:cNvPr id="4" name="TextBox 1"/>
          <cdr:cNvSpPr txBox="1"/>
        </cdr:nvSpPr>
        <cdr:spPr>
          <a:xfrm xmlns:a="http://schemas.openxmlformats.org/drawingml/2006/main">
            <a:off x="-1395055" y="-9965367"/>
            <a:ext cx="642356" cy="551434"/>
          </a:xfrm>
          <a:prstGeom xmlns:a="http://schemas.openxmlformats.org/drawingml/2006/main" prst="rect">
            <a:avLst/>
          </a:prstGeom>
          <a:gradFill xmlns:a="http://schemas.openxmlformats.org/drawingml/2006/main">
            <a:gsLst>
              <a:gs pos="0">
                <a:srgbClr val="FFC000">
                  <a:alpha val="70000"/>
                </a:srgbClr>
              </a:gs>
              <a:gs pos="100000">
                <a:schemeClr val="accent3"/>
              </a:gs>
            </a:gsLst>
            <a:lin ang="0" scaled="0"/>
          </a:gradFill>
          <a:ln xmlns:a="http://schemas.openxmlformats.org/drawingml/2006/main" w="12700">
            <a:solidFill>
              <a:srgbClr val="FFFFFF"/>
            </a:solidFill>
          </a:ln>
        </cdr:spPr>
        <cdr:txBody>
          <a:bodyPr xmlns:a="http://schemas.openxmlformats.org/drawingml/2006/main" wrap="none" rtlCol="0" anchor="ctr"/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entury Gothic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entury Gothic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entury Gothic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entury Gothic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entury Gothic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entury Gothic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entury Gothic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entury Gothic"/>
              </a:defRPr>
            </a:lvl9pPr>
          </a:lstStyle>
          <a:p xmlns:a="http://schemas.openxmlformats.org/drawingml/2006/main">
            <a:pPr algn="r"/>
            <a:r>
              <a:rPr lang="en-GB" sz="900" b="1" dirty="0">
                <a:solidFill>
                  <a:srgbClr val="FFFFFF"/>
                </a:solidFill>
              </a:rPr>
              <a:t>Best </a:t>
            </a:r>
            <a:r>
              <a:rPr lang="en-GB" sz="900" b="1" dirty="0" smtClean="0">
                <a:solidFill>
                  <a:srgbClr val="FFFFFF"/>
                </a:solidFill>
              </a:rPr>
              <a:t>score &gt;&gt;</a:t>
            </a:r>
            <a:endParaRPr lang="en-GB" sz="900" b="1" dirty="0">
              <a:solidFill>
                <a:srgbClr val="FFFFFF"/>
              </a:solidFill>
            </a:endParaRP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0.0693</cdr:x>
      <cdr:y>0.91436</cdr:y>
    </cdr:from>
    <cdr:to>
      <cdr:x>0.21056</cdr:x>
      <cdr:y>0.95626</cdr:y>
    </cdr:to>
    <cdr:sp macro="" textlink="">
      <cdr:nvSpPr>
        <cdr:cNvPr id="10" name="TextBox 15"/>
        <cdr:cNvSpPr txBox="1"/>
      </cdr:nvSpPr>
      <cdr:spPr>
        <a:xfrm xmlns:a="http://schemas.openxmlformats.org/drawingml/2006/main">
          <a:off x="600571" y="3093986"/>
          <a:ext cx="1224182" cy="1417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GB" sz="900" dirty="0" smtClean="0">
              <a:latin typeface="Century Gothic" pitchFamily="34" charset="0"/>
            </a:rPr>
            <a:t>Extremely unlikely</a:t>
          </a:r>
          <a:endParaRPr lang="en-GB" sz="900" dirty="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0.84205</cdr:x>
      <cdr:y>0.91505</cdr:y>
    </cdr:from>
    <cdr:to>
      <cdr:x>0.96668</cdr:x>
      <cdr:y>0.95695</cdr:y>
    </cdr:to>
    <cdr:sp macro="" textlink="">
      <cdr:nvSpPr>
        <cdr:cNvPr id="11" name="TextBox 15"/>
        <cdr:cNvSpPr txBox="1"/>
      </cdr:nvSpPr>
      <cdr:spPr>
        <a:xfrm xmlns:a="http://schemas.openxmlformats.org/drawingml/2006/main">
          <a:off x="7297315" y="3096344"/>
          <a:ext cx="1080063" cy="1417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GB" sz="900" dirty="0" smtClean="0">
              <a:latin typeface="Century Gothic" pitchFamily="34" charset="0"/>
            </a:rPr>
            <a:t>Extremely likely</a:t>
          </a:r>
          <a:endParaRPr lang="en-GB" sz="900" dirty="0">
            <a:latin typeface="Century Gothic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entury Gothic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212D3-FCEA-47E9-9738-371881480F83}" type="datetimeFigureOut">
              <a:rPr lang="en-GB" smtClean="0">
                <a:latin typeface="Century Gothic" pitchFamily="34" charset="0"/>
              </a:rPr>
              <a:pPr/>
              <a:t>24/04/2018</a:t>
            </a:fld>
            <a:endParaRPr lang="en-GB" dirty="0">
              <a:latin typeface="Century Gothic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entury Gothi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0CC14-B4D5-4650-BA3F-D3568989309B}" type="slidenum">
              <a:rPr lang="en-GB" smtClean="0">
                <a:latin typeface="Century Gothic" pitchFamily="34" charset="0"/>
              </a:rPr>
              <a:pPr/>
              <a:t>‹#›</a:t>
            </a:fld>
            <a:endParaRPr lang="en-GB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135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B5E71929-14DF-4F93-9673-FA37316191F0}" type="datetimeFigureOut">
              <a:rPr lang="en-GB" smtClean="0"/>
              <a:pPr/>
              <a:t>24/04/2018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58317D22-85B9-4C9F-AFF4-57A8E72D517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07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7D22-85B9-4C9F-AFF4-57A8E72D517B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 purpose of</a:t>
            </a:r>
            <a:r>
              <a:rPr lang="en-GB" baseline="0" dirty="0" smtClean="0"/>
              <a:t> this chart is to highlight the difference in the </a:t>
            </a:r>
            <a:r>
              <a:rPr lang="en-GB" sz="1200" dirty="0" smtClean="0"/>
              <a:t>Satisfaction Index™ between customer groups</a:t>
            </a:r>
            <a:r>
              <a:rPr lang="en-GB" sz="1200" baseline="0" dirty="0" smtClean="0"/>
              <a:t> and how this has changed since the survey was last carried out.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7D22-85B9-4C9F-AFF4-57A8E72D517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083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 purpose of</a:t>
            </a:r>
            <a:r>
              <a:rPr lang="en-GB" baseline="0" dirty="0" smtClean="0"/>
              <a:t> this chart is to highlight the difference in the </a:t>
            </a:r>
            <a:r>
              <a:rPr lang="en-GB" sz="1200" dirty="0" smtClean="0"/>
              <a:t>Satisfaction Index™ between customer groups</a:t>
            </a:r>
            <a:r>
              <a:rPr lang="en-GB" sz="1200" baseline="0" dirty="0" smtClean="0"/>
              <a:t> and how this has changed since the survey was last carried out.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7D22-85B9-4C9F-AFF4-57A8E72D517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460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7D22-85B9-4C9F-AFF4-57A8E72D517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034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  <a:buClr>
                <a:schemeClr val="accent1"/>
              </a:buClr>
              <a:buSzPct val="130000"/>
            </a:pPr>
            <a:r>
              <a:rPr lang="en-GB" sz="1200" smtClean="0"/>
              <a:t>The</a:t>
            </a:r>
            <a:r>
              <a:rPr lang="en-GB" sz="1200" baseline="0" smtClean="0"/>
              <a:t> </a:t>
            </a:r>
            <a:r>
              <a:rPr lang="en-GB" sz="1200" smtClean="0"/>
              <a:t>Satisfaction Index™ is an overall measure of an organisation’s success in satisfying its customers.</a:t>
            </a:r>
            <a:r>
              <a:rPr lang="en-GB" sz="1200" baseline="0" smtClean="0"/>
              <a:t>  It uses </a:t>
            </a:r>
            <a:r>
              <a:rPr lang="en-GB" sz="1200" smtClean="0"/>
              <a:t>importance scores to weight satisfaction scores.</a:t>
            </a:r>
            <a:r>
              <a:rPr lang="en-GB" sz="1200" baseline="0" smtClean="0"/>
              <a:t>  A w</a:t>
            </a:r>
            <a:r>
              <a:rPr lang="en-GB" sz="1200" smtClean="0"/>
              <a:t>eighted average score for each customer is calculated and expressed as a percentage.  It is statistically accurate.</a:t>
            </a:r>
            <a:endParaRPr lang="en-GB" sz="13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7D22-85B9-4C9F-AFF4-57A8E72D517B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955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  <a:buClr>
                <a:schemeClr val="accent1"/>
              </a:buClr>
              <a:buSzPct val="130000"/>
            </a:pPr>
            <a:r>
              <a:rPr lang="en-GB" sz="1200" smtClean="0"/>
              <a:t>The</a:t>
            </a:r>
            <a:r>
              <a:rPr lang="en-GB" sz="1200" baseline="0" smtClean="0"/>
              <a:t> </a:t>
            </a:r>
            <a:r>
              <a:rPr lang="en-GB" sz="1200" smtClean="0"/>
              <a:t>Satisfaction Index™ is an overall measure of an organisation’s success in satisfying its customers.</a:t>
            </a:r>
            <a:r>
              <a:rPr lang="en-GB" sz="1200" baseline="0" smtClean="0"/>
              <a:t>  It uses </a:t>
            </a:r>
            <a:r>
              <a:rPr lang="en-GB" sz="1200" smtClean="0"/>
              <a:t>importance scores to weight satisfaction scores.</a:t>
            </a:r>
            <a:r>
              <a:rPr lang="en-GB" sz="1200" baseline="0" smtClean="0"/>
              <a:t>  A w</a:t>
            </a:r>
            <a:r>
              <a:rPr lang="en-GB" sz="1200" smtClean="0"/>
              <a:t>eighted average score for each customer is calculated and expressed as a percentage.  It is statistically accurate.</a:t>
            </a:r>
            <a:endParaRPr lang="en-GB" sz="13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7D22-85B9-4C9F-AFF4-57A8E72D517B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955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 purpose of</a:t>
            </a:r>
            <a:r>
              <a:rPr lang="en-GB" baseline="0" dirty="0" smtClean="0"/>
              <a:t> this chart is to highlight the difference in the </a:t>
            </a:r>
            <a:r>
              <a:rPr lang="en-GB" sz="1200" dirty="0" smtClean="0"/>
              <a:t>Satisfaction Index™ between customer groups</a:t>
            </a:r>
            <a:r>
              <a:rPr lang="en-GB" sz="1200" baseline="0" dirty="0" smtClean="0"/>
              <a:t> and how this has changed since the survey was last carried out.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7D22-85B9-4C9F-AFF4-57A8E72D517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044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7D22-85B9-4C9F-AFF4-57A8E72D517B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613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7D22-85B9-4C9F-AFF4-57A8E72D517B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979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7D22-85B9-4C9F-AFF4-57A8E72D517B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581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The way in which a business responds to problems or complaints experienced by its customers can often have a major effect on customer satisfaction and through word of mouth (either positive and negative) this effect can spread far wider than the customer who initially experienced the problem.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Here we focus on the results of questions included in the survey to enable investigation of the problem handling process.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7D22-85B9-4C9F-AFF4-57A8E72D517B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653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7D22-85B9-4C9F-AFF4-57A8E72D517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0570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7D22-85B9-4C9F-AFF4-57A8E72D517B}" type="slidenum">
              <a:rPr lang="en-GB" smtClean="0"/>
              <a:pPr/>
              <a:t>24</a:t>
            </a:fld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7D22-85B9-4C9F-AFF4-57A8E72D517B}" type="slidenum">
              <a:rPr lang="en-GB" smtClean="0"/>
              <a:pPr/>
              <a:t>25</a:t>
            </a:fld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7D22-85B9-4C9F-AFF4-57A8E72D517B}" type="slidenum">
              <a:rPr lang="en-GB" smtClean="0"/>
              <a:pPr/>
              <a:t>26</a:t>
            </a:fld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7D22-85B9-4C9F-AFF4-57A8E72D517B}" type="slidenum">
              <a:rPr lang="en-GB" smtClean="0"/>
              <a:pPr/>
              <a:t>27</a:t>
            </a:fld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7D22-85B9-4C9F-AFF4-57A8E72D517B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633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7D22-85B9-4C9F-AFF4-57A8E72D51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659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By comparing customers’ requirements (importance ratings) with their perceptions of the organisation (satisfaction ratings) the areas where</a:t>
            </a:r>
            <a:r>
              <a:rPr lang="en-GB" sz="1200" kern="120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 customers needs are being </a:t>
            </a:r>
            <a:r>
              <a:rPr lang="en-GB" sz="12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exceeded, met or failed can be </a:t>
            </a:r>
            <a:r>
              <a:rPr lang="en-GB" sz="1200" kern="120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identified.  </a:t>
            </a:r>
            <a:endParaRPr lang="en-GB" sz="1200" kern="1200" dirty="0" smtClean="0">
              <a:solidFill>
                <a:schemeClr val="tx1"/>
              </a:solidFill>
              <a:latin typeface="Century Gothic" pitchFamily="34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7D22-85B9-4C9F-AFF4-57A8E72D517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121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</a:t>
            </a:r>
            <a:r>
              <a:rPr lang="en-GB" baseline="0" dirty="0" smtClean="0"/>
              <a:t> slide shows the mean average score given for each satisfaction requirement and how it has changed since the survey was last carried out.  It has been s</a:t>
            </a:r>
            <a:r>
              <a:rPr lang="en-GB" dirty="0" smtClean="0"/>
              <a:t>orted in descending</a:t>
            </a:r>
            <a:r>
              <a:rPr lang="en-GB" b="0" dirty="0" smtClean="0"/>
              <a:t> importance order.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7D22-85B9-4C9F-AFF4-57A8E72D517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1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 chart</a:t>
            </a:r>
            <a:r>
              <a:rPr lang="en-GB" baseline="0" dirty="0" smtClean="0"/>
              <a:t> shows the percentage of customers that gave each score on the one to ten scale where one is ‘c</a:t>
            </a:r>
            <a:r>
              <a:rPr lang="en-GB" i="0" dirty="0" smtClean="0"/>
              <a:t>ompletely dissatisfied’ and</a:t>
            </a:r>
            <a:r>
              <a:rPr lang="en-GB" i="0" baseline="0" dirty="0" smtClean="0"/>
              <a:t> ten is ‘</a:t>
            </a:r>
            <a:r>
              <a:rPr lang="en-GB" i="0" dirty="0" smtClean="0"/>
              <a:t>completely satisfied’.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7D22-85B9-4C9F-AFF4-57A8E72D517B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As well as the overall </a:t>
            </a:r>
            <a:r>
              <a:rPr lang="en-GB" sz="1200" i="1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Customer</a:t>
            </a:r>
            <a:r>
              <a:rPr lang="en-GB" sz="12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200" i="1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Satisfaction Index</a:t>
            </a:r>
            <a:r>
              <a:rPr lang="en-GB" sz="12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™, TLF’s database can make comparisons at individual requirement level.  Some requirements are industry specific and cannot be widely benchmarked. Other requirements such as ‘helpfulness’ apply to many customer-supplier relationships so can be widely benchmarked.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7D22-85B9-4C9F-AFF4-57A8E72D517B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As well as the overall </a:t>
            </a:r>
            <a:r>
              <a:rPr lang="en-GB" sz="1200" i="1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Customer</a:t>
            </a:r>
            <a:r>
              <a:rPr lang="en-GB" sz="12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200" i="1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Satisfaction Index</a:t>
            </a:r>
            <a:r>
              <a:rPr lang="en-GB" sz="12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™, TLF’s database can make comparisons at individual requirement level.  Some requirements are industry specific and cannot be widely benchmarked. Other requirements such as ‘helpfulness’ apply to many customer-supplier relationships so can be widely benchmarked.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7D22-85B9-4C9F-AFF4-57A8E72D517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16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7D22-85B9-4C9F-AFF4-57A8E72D517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30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060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p chart with su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5388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187450" y="764704"/>
            <a:ext cx="7705725" cy="360040"/>
          </a:xfrm>
        </p:spPr>
        <p:txBody>
          <a:bodyPr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Master text styles</a:t>
            </a:r>
            <a:endParaRPr lang="en-GB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1428" y="1196752"/>
            <a:ext cx="6480812" cy="5112000"/>
          </a:xfr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732332" y="1196752"/>
            <a:ext cx="2160148" cy="51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04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895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6378" y="1196752"/>
            <a:ext cx="4334400" cy="5112000"/>
          </a:xfr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558080" y="1196752"/>
            <a:ext cx="4334400" cy="5112000"/>
          </a:xfr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73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ent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6829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87450" y="909414"/>
            <a:ext cx="7705725" cy="215330"/>
          </a:xfrm>
        </p:spPr>
        <p:txBody>
          <a:bodyPr bIns="0" anchor="b"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6378" y="1196752"/>
            <a:ext cx="4334400" cy="5112000"/>
          </a:xfr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558080" y="1196752"/>
            <a:ext cx="4334400" cy="5112000"/>
          </a:xfr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73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ent with su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5388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87450" y="764704"/>
            <a:ext cx="7705725" cy="360040"/>
          </a:xfrm>
        </p:spPr>
        <p:txBody>
          <a:bodyPr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Master text styles</a:t>
            </a:r>
            <a:endParaRPr lang="en-GB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6378" y="1196752"/>
            <a:ext cx="4334400" cy="5112000"/>
          </a:xfr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558080" y="1196752"/>
            <a:ext cx="4334400" cy="5112000"/>
          </a:xfr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73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895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6378" y="1196752"/>
            <a:ext cx="4334400" cy="288000"/>
          </a:xfrm>
        </p:spPr>
        <p:txBody>
          <a:bodyPr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58080" y="1196752"/>
            <a:ext cx="4334400" cy="288000"/>
          </a:xfrm>
        </p:spPr>
        <p:txBody>
          <a:bodyPr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6378" y="1484784"/>
            <a:ext cx="4334400" cy="4824000"/>
          </a:xfr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558080" y="1484784"/>
            <a:ext cx="4334400" cy="4824000"/>
          </a:xfr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87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ent, headers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6829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87450" y="909414"/>
            <a:ext cx="7705725" cy="215330"/>
          </a:xfrm>
        </p:spPr>
        <p:txBody>
          <a:bodyPr bIns="0" anchor="b"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6378" y="1196752"/>
            <a:ext cx="4334400" cy="288000"/>
          </a:xfrm>
        </p:spPr>
        <p:txBody>
          <a:bodyPr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58080" y="1196752"/>
            <a:ext cx="4334400" cy="288000"/>
          </a:xfrm>
        </p:spPr>
        <p:txBody>
          <a:bodyPr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6378" y="1484784"/>
            <a:ext cx="4334400" cy="4824000"/>
          </a:xfr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4558080" y="1484784"/>
            <a:ext cx="4334400" cy="4824000"/>
          </a:xfr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87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ent, headers with su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5388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87450" y="764704"/>
            <a:ext cx="7705725" cy="360040"/>
          </a:xfrm>
        </p:spPr>
        <p:txBody>
          <a:bodyPr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Master text styles</a:t>
            </a:r>
            <a:endParaRPr lang="en-GB" dirty="0" smtClean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6378" y="1196752"/>
            <a:ext cx="4334400" cy="288000"/>
          </a:xfrm>
        </p:spPr>
        <p:txBody>
          <a:bodyPr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58080" y="1196752"/>
            <a:ext cx="4334400" cy="288000"/>
          </a:xfrm>
        </p:spPr>
        <p:txBody>
          <a:bodyPr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26378" y="1484784"/>
            <a:ext cx="4334400" cy="4824000"/>
          </a:xfr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4558080" y="1484784"/>
            <a:ext cx="4334400" cy="4824000"/>
          </a:xfr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87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895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6378" y="1196752"/>
            <a:ext cx="2880000" cy="5112000"/>
          </a:xfr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3119429" y="1196752"/>
            <a:ext cx="2880000" cy="5112000"/>
          </a:xfr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6012480" y="1196752"/>
            <a:ext cx="2880000" cy="5112000"/>
          </a:xfr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73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ntent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6378" y="1196752"/>
            <a:ext cx="2880000" cy="5112000"/>
          </a:xfr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3119429" y="1196752"/>
            <a:ext cx="2880000" cy="5112000"/>
          </a:xfr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6012480" y="1196752"/>
            <a:ext cx="2880000" cy="5112000"/>
          </a:xfr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6829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187450" y="909414"/>
            <a:ext cx="7705725" cy="215330"/>
          </a:xfrm>
        </p:spPr>
        <p:txBody>
          <a:bodyPr bIns="0" anchor="b"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73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ntent with su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6378" y="1196752"/>
            <a:ext cx="2880000" cy="5112000"/>
          </a:xfr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3119429" y="1196752"/>
            <a:ext cx="2880000" cy="5112000"/>
          </a:xfr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6012480" y="1196752"/>
            <a:ext cx="2880000" cy="5112000"/>
          </a:xfr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5388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187450" y="764704"/>
            <a:ext cx="7705725" cy="360040"/>
          </a:xfrm>
        </p:spPr>
        <p:txBody>
          <a:bodyPr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Master text styles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7773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060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895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6378" y="1485304"/>
            <a:ext cx="2880000" cy="4824000"/>
          </a:xfr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3119429" y="1485304"/>
            <a:ext cx="2880000" cy="4824000"/>
          </a:xfr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6012480" y="1485304"/>
            <a:ext cx="2880000" cy="4824000"/>
          </a:xfr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6378" y="1196752"/>
            <a:ext cx="2880000" cy="288000"/>
          </a:xfr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119429" y="1196752"/>
            <a:ext cx="2880000" cy="288000"/>
          </a:xfr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12480" y="1196752"/>
            <a:ext cx="2880000" cy="288000"/>
          </a:xfr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73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ntent with headers &amp;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6829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187450" y="909414"/>
            <a:ext cx="7705725" cy="215330"/>
          </a:xfrm>
        </p:spPr>
        <p:txBody>
          <a:bodyPr bIns="0" anchor="b"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26378" y="1485304"/>
            <a:ext cx="2880000" cy="4824000"/>
          </a:xfr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3119429" y="1485304"/>
            <a:ext cx="2880000" cy="4824000"/>
          </a:xfr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12480" y="1485304"/>
            <a:ext cx="2880000" cy="4824000"/>
          </a:xfr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6378" y="1196752"/>
            <a:ext cx="2880000" cy="288000"/>
          </a:xfr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119429" y="1196752"/>
            <a:ext cx="2880000" cy="288000"/>
          </a:xfr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12480" y="1196752"/>
            <a:ext cx="2880000" cy="288000"/>
          </a:xfr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73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ntent with headers &amp; su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5388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187450" y="764704"/>
            <a:ext cx="7705725" cy="360040"/>
          </a:xfrm>
        </p:spPr>
        <p:txBody>
          <a:bodyPr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Master text styles</a:t>
            </a:r>
            <a:endParaRPr lang="en-GB" dirty="0" smtClean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26378" y="1485304"/>
            <a:ext cx="2880000" cy="4824000"/>
          </a:xfr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3119429" y="1485304"/>
            <a:ext cx="2880000" cy="4824000"/>
          </a:xfr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12480" y="1485304"/>
            <a:ext cx="2880000" cy="4824000"/>
          </a:xfr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6378" y="1196752"/>
            <a:ext cx="2880000" cy="288000"/>
          </a:xfr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119429" y="1196752"/>
            <a:ext cx="2880000" cy="288000"/>
          </a:xfr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12480" y="1196752"/>
            <a:ext cx="2880000" cy="288000"/>
          </a:xfr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73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hart samp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8989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9552" y="1196752"/>
            <a:ext cx="3600400" cy="288032"/>
          </a:xfr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60032" y="1196752"/>
            <a:ext cx="3600400" cy="288032"/>
          </a:xfr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539551" y="1484784"/>
            <a:ext cx="3600000" cy="216000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4860031" y="1484784"/>
            <a:ext cx="3600000" cy="216000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39551" y="3789040"/>
            <a:ext cx="3600400" cy="288032"/>
          </a:xfr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860031" y="3789040"/>
            <a:ext cx="3600400" cy="288032"/>
          </a:xfr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2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539550" y="4077072"/>
            <a:ext cx="3600000" cy="216000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3" name="Chart Placeholder 7"/>
          <p:cNvSpPr>
            <a:spLocks noGrp="1"/>
          </p:cNvSpPr>
          <p:nvPr>
            <p:ph type="chart" sz="quarter" idx="20"/>
          </p:nvPr>
        </p:nvSpPr>
        <p:spPr>
          <a:xfrm>
            <a:off x="4860030" y="4077072"/>
            <a:ext cx="3600000" cy="216000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839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hart sampling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6829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187450" y="909414"/>
            <a:ext cx="7705725" cy="215330"/>
          </a:xfrm>
        </p:spPr>
        <p:txBody>
          <a:bodyPr bIns="0" anchor="b"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9552" y="1196752"/>
            <a:ext cx="3600400" cy="288032"/>
          </a:xfr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60032" y="1196752"/>
            <a:ext cx="3600400" cy="288032"/>
          </a:xfr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8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539551" y="1484784"/>
            <a:ext cx="3600000" cy="216000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9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4860031" y="1484784"/>
            <a:ext cx="3600000" cy="216000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39551" y="3789040"/>
            <a:ext cx="3600400" cy="288032"/>
          </a:xfr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860031" y="3789040"/>
            <a:ext cx="3600400" cy="288032"/>
          </a:xfr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22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539550" y="4077072"/>
            <a:ext cx="3600000" cy="216000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23" name="Chart Placeholder 7"/>
          <p:cNvSpPr>
            <a:spLocks noGrp="1"/>
          </p:cNvSpPr>
          <p:nvPr>
            <p:ph type="chart" sz="quarter" idx="20"/>
          </p:nvPr>
        </p:nvSpPr>
        <p:spPr>
          <a:xfrm>
            <a:off x="4860030" y="4077072"/>
            <a:ext cx="3600000" cy="216000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661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hart sampling with su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9552" y="1196752"/>
            <a:ext cx="3600400" cy="288032"/>
          </a:xfrm>
        </p:spPr>
        <p:txBody>
          <a:bodyPr b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60032" y="1196752"/>
            <a:ext cx="3600400" cy="288032"/>
          </a:xfrm>
        </p:spPr>
        <p:txBody>
          <a:bodyPr b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8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539551" y="1484784"/>
            <a:ext cx="3600000" cy="216000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9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4860031" y="1484784"/>
            <a:ext cx="3600000" cy="216000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39551" y="3789040"/>
            <a:ext cx="3600400" cy="288032"/>
          </a:xfrm>
        </p:spPr>
        <p:txBody>
          <a:bodyPr b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860031" y="3789040"/>
            <a:ext cx="3600400" cy="288032"/>
          </a:xfrm>
        </p:spPr>
        <p:txBody>
          <a:bodyPr b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22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539550" y="4077072"/>
            <a:ext cx="3600000" cy="216000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23" name="Chart Placeholder 7"/>
          <p:cNvSpPr>
            <a:spLocks noGrp="1"/>
          </p:cNvSpPr>
          <p:nvPr>
            <p:ph type="chart" sz="quarter" idx="20"/>
          </p:nvPr>
        </p:nvSpPr>
        <p:spPr>
          <a:xfrm>
            <a:off x="4860030" y="4077072"/>
            <a:ext cx="3600000" cy="216000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5388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187450" y="764704"/>
            <a:ext cx="7705725" cy="360040"/>
          </a:xfrm>
        </p:spPr>
        <p:txBody>
          <a:bodyPr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Master text styles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18661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horiz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8989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78" y="1196752"/>
            <a:ext cx="8666102" cy="2556000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defRPr sz="1800"/>
            </a:lvl1pPr>
            <a:lvl2pPr>
              <a:lnSpc>
                <a:spcPct val="150000"/>
              </a:lnSpc>
              <a:spcBef>
                <a:spcPts val="600"/>
              </a:spcBef>
              <a:defRPr sz="1600"/>
            </a:lvl2pPr>
            <a:lvl3pPr>
              <a:lnSpc>
                <a:spcPct val="150000"/>
              </a:lnSpc>
              <a:spcBef>
                <a:spcPts val="600"/>
              </a:spcBef>
              <a:defRPr sz="1400"/>
            </a:lvl3pPr>
            <a:lvl4pPr>
              <a:lnSpc>
                <a:spcPct val="150000"/>
              </a:lnSpc>
              <a:spcBef>
                <a:spcPts val="600"/>
              </a:spcBef>
              <a:defRPr sz="1200"/>
            </a:lvl4pPr>
            <a:lvl5pPr>
              <a:lnSpc>
                <a:spcPct val="15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26378" y="3753320"/>
            <a:ext cx="8666102" cy="2556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1800"/>
            </a:lvl1pPr>
            <a:lvl2pPr>
              <a:lnSpc>
                <a:spcPct val="150000"/>
              </a:lnSpc>
              <a:spcBef>
                <a:spcPts val="600"/>
              </a:spcBef>
              <a:defRPr sz="1600"/>
            </a:lvl2pPr>
            <a:lvl3pPr>
              <a:lnSpc>
                <a:spcPct val="150000"/>
              </a:lnSpc>
              <a:spcBef>
                <a:spcPts val="600"/>
              </a:spcBef>
              <a:defRPr sz="1400"/>
            </a:lvl3pPr>
            <a:lvl4pPr>
              <a:lnSpc>
                <a:spcPct val="150000"/>
              </a:lnSpc>
              <a:spcBef>
                <a:spcPts val="600"/>
              </a:spcBef>
              <a:defRPr sz="1200"/>
            </a:lvl4pPr>
            <a:lvl5pPr>
              <a:lnSpc>
                <a:spcPct val="15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493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horizontal content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78" y="1196752"/>
            <a:ext cx="8666102" cy="2556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1800"/>
            </a:lvl1pPr>
            <a:lvl2pPr>
              <a:lnSpc>
                <a:spcPct val="150000"/>
              </a:lnSpc>
              <a:spcBef>
                <a:spcPts val="600"/>
              </a:spcBef>
              <a:defRPr sz="1600"/>
            </a:lvl2pPr>
            <a:lvl3pPr>
              <a:lnSpc>
                <a:spcPct val="150000"/>
              </a:lnSpc>
              <a:spcBef>
                <a:spcPts val="600"/>
              </a:spcBef>
              <a:defRPr sz="1400"/>
            </a:lvl3pPr>
            <a:lvl4pPr>
              <a:lnSpc>
                <a:spcPct val="150000"/>
              </a:lnSpc>
              <a:spcBef>
                <a:spcPts val="600"/>
              </a:spcBef>
              <a:defRPr sz="1200"/>
            </a:lvl4pPr>
            <a:lvl5pPr>
              <a:lnSpc>
                <a:spcPct val="15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26378" y="3753320"/>
            <a:ext cx="8666102" cy="2556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1800"/>
            </a:lvl1pPr>
            <a:lvl2pPr>
              <a:lnSpc>
                <a:spcPct val="150000"/>
              </a:lnSpc>
              <a:spcBef>
                <a:spcPts val="600"/>
              </a:spcBef>
              <a:defRPr sz="1600"/>
            </a:lvl2pPr>
            <a:lvl3pPr>
              <a:lnSpc>
                <a:spcPct val="150000"/>
              </a:lnSpc>
              <a:spcBef>
                <a:spcPts val="600"/>
              </a:spcBef>
              <a:defRPr sz="1400"/>
            </a:lvl3pPr>
            <a:lvl4pPr>
              <a:lnSpc>
                <a:spcPct val="150000"/>
              </a:lnSpc>
              <a:spcBef>
                <a:spcPts val="600"/>
              </a:spcBef>
              <a:defRPr sz="1200"/>
            </a:lvl4pPr>
            <a:lvl5pPr>
              <a:lnSpc>
                <a:spcPct val="15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6829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87450" y="909414"/>
            <a:ext cx="7705725" cy="215330"/>
          </a:xfrm>
        </p:spPr>
        <p:txBody>
          <a:bodyPr bIns="0" anchor="b"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493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horizontal content with su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78" y="1196752"/>
            <a:ext cx="8666102" cy="2556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1800"/>
            </a:lvl1pPr>
            <a:lvl2pPr>
              <a:lnSpc>
                <a:spcPct val="150000"/>
              </a:lnSpc>
              <a:spcBef>
                <a:spcPts val="600"/>
              </a:spcBef>
              <a:defRPr sz="1600"/>
            </a:lvl2pPr>
            <a:lvl3pPr>
              <a:lnSpc>
                <a:spcPct val="150000"/>
              </a:lnSpc>
              <a:spcBef>
                <a:spcPts val="600"/>
              </a:spcBef>
              <a:defRPr sz="1400"/>
            </a:lvl3pPr>
            <a:lvl4pPr>
              <a:lnSpc>
                <a:spcPct val="150000"/>
              </a:lnSpc>
              <a:spcBef>
                <a:spcPts val="600"/>
              </a:spcBef>
              <a:defRPr sz="1200"/>
            </a:lvl4pPr>
            <a:lvl5pPr>
              <a:lnSpc>
                <a:spcPct val="15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26378" y="3753320"/>
            <a:ext cx="8666102" cy="2556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1800"/>
            </a:lvl1pPr>
            <a:lvl2pPr>
              <a:lnSpc>
                <a:spcPct val="150000"/>
              </a:lnSpc>
              <a:spcBef>
                <a:spcPts val="600"/>
              </a:spcBef>
              <a:defRPr sz="1600"/>
            </a:lvl2pPr>
            <a:lvl3pPr>
              <a:lnSpc>
                <a:spcPct val="150000"/>
              </a:lnSpc>
              <a:spcBef>
                <a:spcPts val="600"/>
              </a:spcBef>
              <a:defRPr sz="1400"/>
            </a:lvl3pPr>
            <a:lvl4pPr>
              <a:lnSpc>
                <a:spcPct val="150000"/>
              </a:lnSpc>
              <a:spcBef>
                <a:spcPts val="600"/>
              </a:spcBef>
              <a:defRPr sz="1200"/>
            </a:lvl4pPr>
            <a:lvl5pPr>
              <a:lnSpc>
                <a:spcPct val="15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5388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187450" y="764704"/>
            <a:ext cx="7705725" cy="360040"/>
          </a:xfrm>
        </p:spPr>
        <p:txBody>
          <a:bodyPr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Master text styles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02493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horizontal 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8989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26378" y="4041320"/>
            <a:ext cx="8666102" cy="2268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1800"/>
            </a:lvl1pPr>
            <a:lvl2pPr>
              <a:lnSpc>
                <a:spcPct val="150000"/>
              </a:lnSpc>
              <a:spcBef>
                <a:spcPts val="600"/>
              </a:spcBef>
              <a:defRPr sz="1600"/>
            </a:lvl2pPr>
            <a:lvl3pPr>
              <a:lnSpc>
                <a:spcPct val="150000"/>
              </a:lnSpc>
              <a:spcBef>
                <a:spcPts val="600"/>
              </a:spcBef>
              <a:defRPr sz="1400"/>
            </a:lvl3pPr>
            <a:lvl4pPr>
              <a:lnSpc>
                <a:spcPct val="150000"/>
              </a:lnSpc>
              <a:spcBef>
                <a:spcPts val="600"/>
              </a:spcBef>
              <a:defRPr sz="1200"/>
            </a:lvl4pPr>
            <a:lvl5pPr>
              <a:lnSpc>
                <a:spcPct val="15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6378" y="1196752"/>
            <a:ext cx="8666102" cy="288032"/>
          </a:xfr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6378" y="1484784"/>
            <a:ext cx="8666102" cy="226796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defRPr sz="1800"/>
            </a:lvl1pPr>
            <a:lvl2pPr>
              <a:lnSpc>
                <a:spcPct val="150000"/>
              </a:lnSpc>
              <a:spcBef>
                <a:spcPts val="600"/>
              </a:spcBef>
              <a:defRPr sz="1600"/>
            </a:lvl2pPr>
            <a:lvl3pPr>
              <a:lnSpc>
                <a:spcPct val="150000"/>
              </a:lnSpc>
              <a:spcBef>
                <a:spcPts val="600"/>
              </a:spcBef>
              <a:defRPr sz="1400"/>
            </a:lvl3pPr>
            <a:lvl4pPr>
              <a:lnSpc>
                <a:spcPct val="150000"/>
              </a:lnSpc>
              <a:spcBef>
                <a:spcPts val="600"/>
              </a:spcBef>
              <a:defRPr sz="1200"/>
            </a:lvl4pPr>
            <a:lvl5pPr>
              <a:lnSpc>
                <a:spcPct val="15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6378" y="3753320"/>
            <a:ext cx="8666102" cy="288032"/>
          </a:xfr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493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802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horizontal content with header &amp;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26378" y="4041320"/>
            <a:ext cx="8666102" cy="2268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1800"/>
            </a:lvl1pPr>
            <a:lvl2pPr>
              <a:lnSpc>
                <a:spcPct val="150000"/>
              </a:lnSpc>
              <a:spcBef>
                <a:spcPts val="600"/>
              </a:spcBef>
              <a:defRPr sz="1600"/>
            </a:lvl2pPr>
            <a:lvl3pPr>
              <a:lnSpc>
                <a:spcPct val="150000"/>
              </a:lnSpc>
              <a:spcBef>
                <a:spcPts val="600"/>
              </a:spcBef>
              <a:defRPr sz="1400"/>
            </a:lvl3pPr>
            <a:lvl4pPr>
              <a:lnSpc>
                <a:spcPct val="150000"/>
              </a:lnSpc>
              <a:spcBef>
                <a:spcPts val="600"/>
              </a:spcBef>
              <a:defRPr sz="1200"/>
            </a:lvl4pPr>
            <a:lvl5pPr>
              <a:lnSpc>
                <a:spcPct val="15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6378" y="1196752"/>
            <a:ext cx="8666102" cy="288032"/>
          </a:xfrm>
        </p:spPr>
        <p:txBody>
          <a:bodyPr b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6378" y="1484784"/>
            <a:ext cx="8666102" cy="226796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defRPr sz="1800"/>
            </a:lvl1pPr>
            <a:lvl2pPr>
              <a:lnSpc>
                <a:spcPct val="150000"/>
              </a:lnSpc>
              <a:spcBef>
                <a:spcPts val="600"/>
              </a:spcBef>
              <a:defRPr sz="1600"/>
            </a:lvl2pPr>
            <a:lvl3pPr>
              <a:lnSpc>
                <a:spcPct val="150000"/>
              </a:lnSpc>
              <a:spcBef>
                <a:spcPts val="600"/>
              </a:spcBef>
              <a:defRPr sz="1400"/>
            </a:lvl3pPr>
            <a:lvl4pPr>
              <a:lnSpc>
                <a:spcPct val="150000"/>
              </a:lnSpc>
              <a:spcBef>
                <a:spcPts val="600"/>
              </a:spcBef>
              <a:defRPr sz="1200"/>
            </a:lvl4pPr>
            <a:lvl5pPr>
              <a:lnSpc>
                <a:spcPct val="15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6378" y="3753320"/>
            <a:ext cx="8666102" cy="288032"/>
          </a:xfrm>
        </p:spPr>
        <p:txBody>
          <a:bodyPr b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6829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87450" y="909414"/>
            <a:ext cx="7705725" cy="215330"/>
          </a:xfrm>
        </p:spPr>
        <p:txBody>
          <a:bodyPr bIns="0" anchor="b"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493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horizontal content with header &amp; su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26378" y="4041320"/>
            <a:ext cx="8666102" cy="2268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1800"/>
            </a:lvl1pPr>
            <a:lvl2pPr>
              <a:lnSpc>
                <a:spcPct val="150000"/>
              </a:lnSpc>
              <a:spcBef>
                <a:spcPts val="600"/>
              </a:spcBef>
              <a:defRPr sz="1600"/>
            </a:lvl2pPr>
            <a:lvl3pPr>
              <a:lnSpc>
                <a:spcPct val="150000"/>
              </a:lnSpc>
              <a:spcBef>
                <a:spcPts val="600"/>
              </a:spcBef>
              <a:defRPr sz="1400"/>
            </a:lvl3pPr>
            <a:lvl4pPr>
              <a:lnSpc>
                <a:spcPct val="150000"/>
              </a:lnSpc>
              <a:spcBef>
                <a:spcPts val="600"/>
              </a:spcBef>
              <a:defRPr sz="1200"/>
            </a:lvl4pPr>
            <a:lvl5pPr>
              <a:lnSpc>
                <a:spcPct val="15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6378" y="1196752"/>
            <a:ext cx="8666102" cy="288032"/>
          </a:xfrm>
        </p:spPr>
        <p:txBody>
          <a:bodyPr b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6378" y="1484784"/>
            <a:ext cx="8666102" cy="226796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defRPr sz="1800"/>
            </a:lvl1pPr>
            <a:lvl2pPr>
              <a:lnSpc>
                <a:spcPct val="150000"/>
              </a:lnSpc>
              <a:spcBef>
                <a:spcPts val="600"/>
              </a:spcBef>
              <a:defRPr sz="1600"/>
            </a:lvl2pPr>
            <a:lvl3pPr>
              <a:lnSpc>
                <a:spcPct val="150000"/>
              </a:lnSpc>
              <a:spcBef>
                <a:spcPts val="600"/>
              </a:spcBef>
              <a:defRPr sz="1400"/>
            </a:lvl3pPr>
            <a:lvl4pPr>
              <a:lnSpc>
                <a:spcPct val="150000"/>
              </a:lnSpc>
              <a:spcBef>
                <a:spcPts val="600"/>
              </a:spcBef>
              <a:defRPr sz="1200"/>
            </a:lvl4pPr>
            <a:lvl5pPr>
              <a:lnSpc>
                <a:spcPct val="15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6378" y="3753320"/>
            <a:ext cx="8666102" cy="288032"/>
          </a:xfrm>
        </p:spPr>
        <p:txBody>
          <a:bodyPr b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5388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187450" y="764704"/>
            <a:ext cx="7705725" cy="360040"/>
          </a:xfrm>
        </p:spPr>
        <p:txBody>
          <a:bodyPr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Master text styles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02493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POWERPOINT TEMPLATES\tlf_PP_Template_slides\tlf_PP_Template_slides\Title_endSlide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9524" y="0"/>
            <a:ext cx="929352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820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POWERPOINT TEMPLATES\tlf_PP_Template_slides\tlf_PP_Template_slides\Title_endSlide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9524" y="0"/>
            <a:ext cx="9293524" cy="6858000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32000" y="836712"/>
            <a:ext cx="8280000" cy="1472400"/>
          </a:xfrm>
        </p:spPr>
        <p:txBody>
          <a:bodyPr lIns="36000" rIns="36000" anchor="ctr">
            <a:normAutofit/>
          </a:bodyPr>
          <a:lstStyle>
            <a:lvl1pPr marL="0" indent="0" algn="ctr">
              <a:buNone/>
              <a:defRPr sz="3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03800" y="5445224"/>
            <a:ext cx="5936400" cy="910800"/>
          </a:xfrm>
        </p:spPr>
        <p:txBody>
          <a:bodyPr anchor="ctr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Researcher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68000" y="4221088"/>
            <a:ext cx="6408000" cy="86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sz="2400" i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Measuring the customer experience </a:t>
            </a:r>
          </a:p>
          <a:p>
            <a:pPr algn="ctr">
              <a:spcBef>
                <a:spcPts val="0"/>
              </a:spcBef>
              <a:buNone/>
            </a:pPr>
            <a:r>
              <a:rPr lang="en-GB" sz="2400" i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through your customers’ eyes</a:t>
            </a:r>
            <a:endParaRPr lang="en-GB" sz="2400" i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20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POWERPOINT TEMPLATES\tlf_PP_Template_slides\tlf_PP_Template_slides\Title_endSlide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9524" y="0"/>
            <a:ext cx="9293524" cy="6858000"/>
          </a:xfrm>
          <a:prstGeom prst="rect">
            <a:avLst/>
          </a:prstGeom>
          <a:noFill/>
        </p:spPr>
      </p:pic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368000" y="4221184"/>
            <a:ext cx="6408000" cy="864000"/>
          </a:xfrm>
        </p:spPr>
        <p:txBody>
          <a:bodyPr anchor="ctr">
            <a:noAutofit/>
          </a:bodyPr>
          <a:lstStyle>
            <a:lvl1pPr algn="ctr">
              <a:buNone/>
              <a:defRPr lang="en-US" sz="2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4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24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24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GB" sz="24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836712"/>
            <a:ext cx="7772400" cy="1472400"/>
          </a:xfrm>
        </p:spPr>
        <p:txBody>
          <a:bodyPr anchor="ctr">
            <a:normAutofit/>
          </a:bodyPr>
          <a:lstStyle>
            <a:lvl1pPr algn="ctr">
              <a:buNone/>
              <a:defRPr sz="4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820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698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56" y="1196752"/>
            <a:ext cx="3008313" cy="6579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1196752"/>
            <a:ext cx="5266928" cy="4932000"/>
          </a:xfrm>
        </p:spPr>
        <p:txBody>
          <a:bodyPr>
            <a:normAutofit/>
          </a:bodyPr>
          <a:lstStyle>
            <a:lvl1pPr>
              <a:buClr>
                <a:srgbClr val="BF2F38"/>
              </a:buClr>
              <a:defRPr sz="2400"/>
            </a:lvl1pPr>
            <a:lvl2pPr>
              <a:buClr>
                <a:srgbClr val="BF2F38"/>
              </a:buClr>
              <a:defRPr sz="2000"/>
            </a:lvl2pPr>
            <a:lvl3pPr>
              <a:buClr>
                <a:srgbClr val="BF2F38"/>
              </a:buClr>
              <a:defRPr sz="1800"/>
            </a:lvl3pPr>
            <a:lvl4pPr>
              <a:buClr>
                <a:srgbClr val="BF2F38"/>
              </a:buClr>
              <a:defRPr sz="1600"/>
            </a:lvl4pPr>
            <a:lvl5pPr>
              <a:buClr>
                <a:srgbClr val="BF2F38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2" y="1916832"/>
            <a:ext cx="3008313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8208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392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149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_foot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560451"/>
            <a:ext cx="9144000" cy="3125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280" y="239464"/>
            <a:ext cx="7643192" cy="885280"/>
          </a:xfrm>
        </p:spPr>
        <p:txBody>
          <a:bodyPr anchor="b">
            <a:normAutofit/>
          </a:bodyPr>
          <a:lstStyle>
            <a:lvl1pPr algn="l"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7" name="Content Placeholder 4" descr="TLF_NEW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6378" y="225816"/>
            <a:ext cx="895350" cy="895350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0" y="6597352"/>
            <a:ext cx="356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0883B9-346F-42BD-8E33-77A8AC5D5387}" type="slidenum">
              <a:rPr lang="en-GB" sz="1100" smtClean="0">
                <a:solidFill>
                  <a:prstClr val="white"/>
                </a:solidFill>
                <a:latin typeface="Century Gothic" pitchFamily="34" charset="0"/>
              </a:rPr>
              <a:pPr/>
              <a:t>‹#›</a:t>
            </a:fld>
            <a:endParaRPr lang="en-GB" sz="11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4245868" cy="546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51520" y="2060849"/>
            <a:ext cx="4245868" cy="4392488"/>
          </a:xfrm>
        </p:spPr>
        <p:txBody>
          <a:bodyPr/>
          <a:lstStyle>
            <a:lvl1pPr>
              <a:buClr>
                <a:srgbClr val="C00000"/>
              </a:buClr>
              <a:buSzPct val="120000"/>
              <a:defRPr sz="2400"/>
            </a:lvl1pPr>
            <a:lvl2pPr>
              <a:buClr>
                <a:srgbClr val="C00000"/>
              </a:buClr>
              <a:buSzPct val="120000"/>
              <a:defRPr sz="2000"/>
            </a:lvl2pPr>
            <a:lvl3pPr>
              <a:buClr>
                <a:srgbClr val="C00000"/>
              </a:buClr>
              <a:buSzPct val="120000"/>
              <a:defRPr sz="1800"/>
            </a:lvl3pPr>
            <a:lvl4pPr>
              <a:buClr>
                <a:srgbClr val="C00000"/>
              </a:buClr>
              <a:buSzPct val="120000"/>
              <a:defRPr sz="1600"/>
            </a:lvl4pPr>
            <a:lvl5pPr>
              <a:buClr>
                <a:srgbClr val="C00000"/>
              </a:buClr>
              <a:buSzPct val="120000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412776"/>
            <a:ext cx="4247455" cy="546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60849"/>
            <a:ext cx="4247455" cy="4392488"/>
          </a:xfrm>
        </p:spPr>
        <p:txBody>
          <a:bodyPr/>
          <a:lstStyle>
            <a:lvl1pPr>
              <a:buClr>
                <a:srgbClr val="C00000"/>
              </a:buClr>
              <a:buSzPct val="120000"/>
              <a:defRPr sz="2400"/>
            </a:lvl1pPr>
            <a:lvl2pPr>
              <a:buClr>
                <a:srgbClr val="C00000"/>
              </a:buClr>
              <a:buSzPct val="120000"/>
              <a:defRPr sz="2000"/>
            </a:lvl2pPr>
            <a:lvl3pPr>
              <a:buClr>
                <a:srgbClr val="C00000"/>
              </a:buClr>
              <a:buSzPct val="120000"/>
              <a:defRPr sz="1800"/>
            </a:lvl3pPr>
            <a:lvl4pPr>
              <a:buClr>
                <a:srgbClr val="C00000"/>
              </a:buClr>
              <a:buSzPct val="120000"/>
              <a:defRPr sz="1600"/>
            </a:lvl4pPr>
            <a:lvl5pPr>
              <a:buClr>
                <a:srgbClr val="C00000"/>
              </a:buClr>
              <a:buSzPct val="120000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236296" y="6597352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schemeClr val="bg1"/>
                </a:solidFill>
                <a:latin typeface="Century Gothic" pitchFamily="34" charset="0"/>
              </a:rPr>
              <a:t>CONFIDENTIAL</a:t>
            </a:r>
            <a:endParaRPr lang="en-GB" sz="105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4980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6829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187450" y="909414"/>
            <a:ext cx="7705725" cy="215330"/>
          </a:xfrm>
        </p:spPr>
        <p:txBody>
          <a:bodyPr bIns="0" anchor="b"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802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060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060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802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7280" y="1124744"/>
            <a:ext cx="8665200" cy="215330"/>
          </a:xfrm>
        </p:spPr>
        <p:txBody>
          <a:bodyPr lIns="36000" rIns="3600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52"/>
              </a:spcBef>
              <a:buNone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87624" y="225816"/>
            <a:ext cx="7704856" cy="8989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802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spcBef>
                <a:spcPts val="600"/>
              </a:spcBef>
              <a:defRPr/>
            </a:lvl1pPr>
            <a:lvl2pPr>
              <a:lnSpc>
                <a:spcPct val="150000"/>
              </a:lnSpc>
              <a:spcBef>
                <a:spcPts val="600"/>
              </a:spcBef>
              <a:defRPr/>
            </a:lvl2pPr>
            <a:lvl3pPr>
              <a:lnSpc>
                <a:spcPct val="150000"/>
              </a:lnSpc>
              <a:spcBef>
                <a:spcPts val="600"/>
              </a:spcBef>
              <a:defRPr/>
            </a:lvl3pPr>
            <a:lvl4pPr>
              <a:lnSpc>
                <a:spcPct val="150000"/>
              </a:lnSpc>
              <a:spcBef>
                <a:spcPts val="600"/>
              </a:spcBef>
              <a:defRPr/>
            </a:lvl4pPr>
            <a:lvl5pPr>
              <a:lnSpc>
                <a:spcPct val="15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8989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493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78" y="1340768"/>
            <a:ext cx="8666102" cy="4950000"/>
          </a:xfr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7280" y="1124744"/>
            <a:ext cx="8665200" cy="215330"/>
          </a:xfrm>
        </p:spPr>
        <p:txBody>
          <a:bodyPr lIns="36000" rIns="3600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52"/>
              </a:spcBef>
              <a:buNone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87624" y="225816"/>
            <a:ext cx="7704856" cy="8989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04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6378" y="1484784"/>
            <a:ext cx="8666102" cy="4824536"/>
          </a:xfr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87624" y="225816"/>
            <a:ext cx="7704856" cy="8989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7280" y="1124744"/>
            <a:ext cx="8665200" cy="360040"/>
          </a:xfrm>
        </p:spPr>
        <p:txBody>
          <a:bodyPr lIns="36000" rIns="3600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Master text styles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7204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p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70" y="1196752"/>
            <a:ext cx="6505862" cy="5112568"/>
          </a:xfr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732332" y="1196752"/>
            <a:ext cx="2160148" cy="51125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89892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04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p chart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70" y="1340768"/>
            <a:ext cx="6505862" cy="4968552"/>
          </a:xfr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732332" y="1340768"/>
            <a:ext cx="2160148" cy="49685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7280" y="1124744"/>
            <a:ext cx="8665200" cy="215330"/>
          </a:xfrm>
        </p:spPr>
        <p:txBody>
          <a:bodyPr lIns="36000" rIns="3600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52"/>
              </a:spcBef>
              <a:buNone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87624" y="225816"/>
            <a:ext cx="7704856" cy="8989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04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p chart with su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1428" y="1484784"/>
            <a:ext cx="6480812" cy="4823968"/>
          </a:xfr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732332" y="1484784"/>
            <a:ext cx="2160148" cy="48239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87624" y="225816"/>
            <a:ext cx="7704856" cy="8989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7280" y="1124744"/>
            <a:ext cx="8665200" cy="360040"/>
          </a:xfrm>
        </p:spPr>
        <p:txBody>
          <a:bodyPr lIns="36000" rIns="3600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Master text styles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7204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8989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spcBef>
                <a:spcPts val="600"/>
              </a:spcBef>
              <a:defRPr/>
            </a:lvl1pPr>
            <a:lvl2pPr>
              <a:lnSpc>
                <a:spcPct val="150000"/>
              </a:lnSpc>
              <a:spcBef>
                <a:spcPts val="600"/>
              </a:spcBef>
              <a:defRPr/>
            </a:lvl2pPr>
            <a:lvl3pPr>
              <a:lnSpc>
                <a:spcPct val="150000"/>
              </a:lnSpc>
              <a:spcBef>
                <a:spcPts val="600"/>
              </a:spcBef>
              <a:defRPr/>
            </a:lvl3pPr>
            <a:lvl4pPr>
              <a:lnSpc>
                <a:spcPct val="150000"/>
              </a:lnSpc>
              <a:spcBef>
                <a:spcPts val="600"/>
              </a:spcBef>
              <a:defRPr/>
            </a:lvl4pPr>
            <a:lvl5pPr>
              <a:lnSpc>
                <a:spcPct val="15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493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8953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6378" y="1196752"/>
            <a:ext cx="4334400" cy="5112000"/>
          </a:xfr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558080" y="1196752"/>
            <a:ext cx="4334400" cy="5112000"/>
          </a:xfr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73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ent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6378" y="1340768"/>
            <a:ext cx="4334400" cy="4967984"/>
          </a:xfr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558080" y="1340768"/>
            <a:ext cx="4334400" cy="4967984"/>
          </a:xfr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7280" y="1124744"/>
            <a:ext cx="8665200" cy="215330"/>
          </a:xfrm>
        </p:spPr>
        <p:txBody>
          <a:bodyPr lIns="36000" rIns="3600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52"/>
              </a:spcBef>
              <a:buNone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87624" y="225816"/>
            <a:ext cx="7704856" cy="8989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73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ent with su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6378" y="1484784"/>
            <a:ext cx="4334400" cy="4823968"/>
          </a:xfr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558080" y="1484784"/>
            <a:ext cx="4334400" cy="4823968"/>
          </a:xfr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187624" y="225816"/>
            <a:ext cx="7704856" cy="8989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7280" y="1124744"/>
            <a:ext cx="8665200" cy="360040"/>
          </a:xfrm>
        </p:spPr>
        <p:txBody>
          <a:bodyPr lIns="36000" rIns="3600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Master text styles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7773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895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6378" y="1196752"/>
            <a:ext cx="4334400" cy="288000"/>
          </a:xfrm>
        </p:spPr>
        <p:txBody>
          <a:bodyPr lIns="36000" rIns="36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58080" y="1196752"/>
            <a:ext cx="4334400" cy="288000"/>
          </a:xfrm>
        </p:spPr>
        <p:txBody>
          <a:bodyPr lIns="36000" rIns="36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6378" y="1484784"/>
            <a:ext cx="4334400" cy="4824000"/>
          </a:xfr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558080" y="1484784"/>
            <a:ext cx="4334400" cy="4824000"/>
          </a:xfr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87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ent, headers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6378" y="1340768"/>
            <a:ext cx="4334400" cy="288000"/>
          </a:xfrm>
        </p:spPr>
        <p:txBody>
          <a:bodyPr lIns="36000" rIns="36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58080" y="1340768"/>
            <a:ext cx="4334400" cy="288000"/>
          </a:xfrm>
        </p:spPr>
        <p:txBody>
          <a:bodyPr lIns="36000" rIns="36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6378" y="1628800"/>
            <a:ext cx="4334400" cy="4679984"/>
          </a:xfr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4558080" y="1628800"/>
            <a:ext cx="4334400" cy="4679984"/>
          </a:xfr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7280" y="1124744"/>
            <a:ext cx="8665200" cy="215330"/>
          </a:xfrm>
        </p:spPr>
        <p:txBody>
          <a:bodyPr lIns="36000" rIns="3600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52"/>
              </a:spcBef>
              <a:buNone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187624" y="225816"/>
            <a:ext cx="7704856" cy="8989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87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ent, headers with su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6378" y="1484816"/>
            <a:ext cx="4334400" cy="288000"/>
          </a:xfrm>
        </p:spPr>
        <p:txBody>
          <a:bodyPr lIns="36000" rIns="36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58080" y="1484816"/>
            <a:ext cx="4334400" cy="288000"/>
          </a:xfrm>
        </p:spPr>
        <p:txBody>
          <a:bodyPr lIns="36000" rIns="36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26378" y="1772816"/>
            <a:ext cx="4334400" cy="4535968"/>
          </a:xfr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4558080" y="1772816"/>
            <a:ext cx="4334400" cy="4535968"/>
          </a:xfr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87624" y="225816"/>
            <a:ext cx="7704856" cy="8989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7280" y="1124744"/>
            <a:ext cx="8665200" cy="360040"/>
          </a:xfrm>
        </p:spPr>
        <p:txBody>
          <a:bodyPr lIns="36000" rIns="3600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Master text styles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2787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8953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6378" y="1196752"/>
            <a:ext cx="2880000" cy="5112000"/>
          </a:xfr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3119429" y="1196752"/>
            <a:ext cx="2880000" cy="5112000"/>
          </a:xfr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6012480" y="1196752"/>
            <a:ext cx="2880000" cy="5112000"/>
          </a:xfr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73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ntent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6378" y="1340768"/>
            <a:ext cx="2880000" cy="4967984"/>
          </a:xfr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3119429" y="1340768"/>
            <a:ext cx="2880000" cy="4967984"/>
          </a:xfr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6012480" y="1340768"/>
            <a:ext cx="2880000" cy="4967984"/>
          </a:xfr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7280" y="1124744"/>
            <a:ext cx="8665200" cy="215330"/>
          </a:xfrm>
        </p:spPr>
        <p:txBody>
          <a:bodyPr lIns="36000" rIns="3600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52"/>
              </a:spcBef>
              <a:buNone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87624" y="225816"/>
            <a:ext cx="7704856" cy="8989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73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ntent with su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6378" y="1484784"/>
            <a:ext cx="2880000" cy="4823968"/>
          </a:xfr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3119429" y="1484784"/>
            <a:ext cx="2880000" cy="4823968"/>
          </a:xfr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6012480" y="1484784"/>
            <a:ext cx="2880000" cy="4823968"/>
          </a:xfr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87624" y="225816"/>
            <a:ext cx="7704856" cy="8989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7280" y="1124744"/>
            <a:ext cx="8665200" cy="360040"/>
          </a:xfrm>
        </p:spPr>
        <p:txBody>
          <a:bodyPr lIns="36000" rIns="3600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Master text styles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7773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895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6378" y="1485304"/>
            <a:ext cx="2880000" cy="4824000"/>
          </a:xfr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3119429" y="1485304"/>
            <a:ext cx="2880000" cy="4824000"/>
          </a:xfr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6012480" y="1485304"/>
            <a:ext cx="2880000" cy="4824000"/>
          </a:xfr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6378" y="1196752"/>
            <a:ext cx="2880000" cy="288000"/>
          </a:xfrm>
        </p:spPr>
        <p:txBody>
          <a:bodyPr lIns="36000" rIns="3600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119429" y="1196752"/>
            <a:ext cx="2880000" cy="288000"/>
          </a:xfrm>
        </p:spPr>
        <p:txBody>
          <a:bodyPr lIns="36000" rIns="3600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12480" y="1196752"/>
            <a:ext cx="2880000" cy="288000"/>
          </a:xfrm>
        </p:spPr>
        <p:txBody>
          <a:bodyPr lIns="36000" rIns="3600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73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6829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187450" y="909414"/>
            <a:ext cx="7705725" cy="215330"/>
          </a:xfrm>
        </p:spPr>
        <p:txBody>
          <a:bodyPr bIns="0" anchor="b"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04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ntent with headers &amp;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26378" y="1628800"/>
            <a:ext cx="2880000" cy="4680504"/>
          </a:xfr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3119429" y="1628800"/>
            <a:ext cx="2880000" cy="4680504"/>
          </a:xfr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12480" y="1628800"/>
            <a:ext cx="2880000" cy="4680504"/>
          </a:xfr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6378" y="1340768"/>
            <a:ext cx="2880000" cy="288000"/>
          </a:xfrm>
        </p:spPr>
        <p:txBody>
          <a:bodyPr lIns="36000" rIns="3600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119429" y="1340768"/>
            <a:ext cx="2880000" cy="288000"/>
          </a:xfrm>
        </p:spPr>
        <p:txBody>
          <a:bodyPr lIns="36000" rIns="3600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12480" y="1340768"/>
            <a:ext cx="2880000" cy="288000"/>
          </a:xfrm>
        </p:spPr>
        <p:txBody>
          <a:bodyPr lIns="36000" rIns="3600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27280" y="1124744"/>
            <a:ext cx="8665200" cy="215330"/>
          </a:xfrm>
        </p:spPr>
        <p:txBody>
          <a:bodyPr lIns="36000" rIns="3600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52"/>
              </a:spcBef>
              <a:buNone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187624" y="225816"/>
            <a:ext cx="7704856" cy="8989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73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ntent with headers &amp; su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27280" y="1124744"/>
            <a:ext cx="8665200" cy="360040"/>
          </a:xfrm>
        </p:spPr>
        <p:txBody>
          <a:bodyPr lIns="36000" rIns="3600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Master text styles</a:t>
            </a:r>
            <a:endParaRPr lang="en-GB" dirty="0" smtClean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26378" y="1772816"/>
            <a:ext cx="2880000" cy="4536488"/>
          </a:xfr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3119429" y="1772816"/>
            <a:ext cx="2880000" cy="4536488"/>
          </a:xfr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12480" y="1772816"/>
            <a:ext cx="2880000" cy="4536488"/>
          </a:xfr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6378" y="1484816"/>
            <a:ext cx="2880000" cy="288000"/>
          </a:xfrm>
        </p:spPr>
        <p:txBody>
          <a:bodyPr vert="horz" lIns="36000" tIns="45720" rIns="36000" b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lang="en-GB" sz="12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F2F38"/>
              </a:buClr>
              <a:buFont typeface="Arial" panose="020B0604020202020204" pitchFamily="34" charset="0"/>
              <a:buNone/>
            </a:pPr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119429" y="1484816"/>
            <a:ext cx="2880000" cy="288000"/>
          </a:xfrm>
        </p:spPr>
        <p:txBody>
          <a:bodyPr vert="horz" lIns="36000" tIns="45720" rIns="36000" b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lang="en-GB" sz="12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F2F38"/>
              </a:buClr>
              <a:buFont typeface="Arial" panose="020B0604020202020204" pitchFamily="34" charset="0"/>
              <a:buNone/>
            </a:pPr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12480" y="1484816"/>
            <a:ext cx="2880000" cy="288000"/>
          </a:xfrm>
        </p:spPr>
        <p:txBody>
          <a:bodyPr vert="horz" lIns="36000" tIns="45720" rIns="36000" b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lang="en-GB" sz="12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F2F38"/>
              </a:buClr>
              <a:buFont typeface="Arial" panose="020B0604020202020204" pitchFamily="34" charset="0"/>
              <a:buNone/>
            </a:pPr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87624" y="225816"/>
            <a:ext cx="7704856" cy="8989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73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hart samp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8989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9552" y="1196752"/>
            <a:ext cx="3600400" cy="288032"/>
          </a:xfrm>
        </p:spPr>
        <p:txBody>
          <a:bodyPr lIns="36000" rIns="3600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60032" y="1196752"/>
            <a:ext cx="3600400" cy="288032"/>
          </a:xfrm>
        </p:spPr>
        <p:txBody>
          <a:bodyPr lIns="36000" rIns="3600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539551" y="1484784"/>
            <a:ext cx="3600000" cy="216000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4860031" y="1484784"/>
            <a:ext cx="3600000" cy="216000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39551" y="3789040"/>
            <a:ext cx="3600400" cy="288032"/>
          </a:xfrm>
        </p:spPr>
        <p:txBody>
          <a:bodyPr lIns="36000" rIns="3600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860031" y="3789040"/>
            <a:ext cx="3600400" cy="288032"/>
          </a:xfrm>
        </p:spPr>
        <p:txBody>
          <a:bodyPr lIns="36000" rIns="3600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2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539550" y="4077072"/>
            <a:ext cx="3600000" cy="216000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3" name="Chart Placeholder 7"/>
          <p:cNvSpPr>
            <a:spLocks noGrp="1"/>
          </p:cNvSpPr>
          <p:nvPr>
            <p:ph type="chart" sz="quarter" idx="20"/>
          </p:nvPr>
        </p:nvSpPr>
        <p:spPr>
          <a:xfrm>
            <a:off x="4860030" y="4077072"/>
            <a:ext cx="3600000" cy="216000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839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hart sampling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9552" y="1340768"/>
            <a:ext cx="3600400" cy="288032"/>
          </a:xfrm>
        </p:spPr>
        <p:txBody>
          <a:bodyPr lIns="36000" rIns="3600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60032" y="1340768"/>
            <a:ext cx="3600400" cy="288032"/>
          </a:xfrm>
        </p:spPr>
        <p:txBody>
          <a:bodyPr lIns="36000" rIns="3600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8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539551" y="1628800"/>
            <a:ext cx="3600000" cy="216000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9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4860031" y="1628800"/>
            <a:ext cx="3600000" cy="216000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39551" y="3933056"/>
            <a:ext cx="3600400" cy="288032"/>
          </a:xfrm>
        </p:spPr>
        <p:txBody>
          <a:bodyPr lIns="36000" rIns="3600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860031" y="3933056"/>
            <a:ext cx="3600400" cy="288032"/>
          </a:xfrm>
        </p:spPr>
        <p:txBody>
          <a:bodyPr lIns="36000" rIns="3600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22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539550" y="4221088"/>
            <a:ext cx="3600000" cy="216000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23" name="Chart Placeholder 7"/>
          <p:cNvSpPr>
            <a:spLocks noGrp="1"/>
          </p:cNvSpPr>
          <p:nvPr>
            <p:ph type="chart" sz="quarter" idx="20"/>
          </p:nvPr>
        </p:nvSpPr>
        <p:spPr>
          <a:xfrm>
            <a:off x="4860030" y="4221088"/>
            <a:ext cx="3600000" cy="216000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7280" y="1124744"/>
            <a:ext cx="8665200" cy="215330"/>
          </a:xfrm>
        </p:spPr>
        <p:txBody>
          <a:bodyPr lIns="36000" rIns="3600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52"/>
              </a:spcBef>
              <a:buNone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87624" y="225816"/>
            <a:ext cx="7704856" cy="8989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661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hart sampling with su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9552" y="1485016"/>
            <a:ext cx="3600400" cy="288032"/>
          </a:xfrm>
        </p:spPr>
        <p:txBody>
          <a:bodyPr lIns="36000" rIns="36000" b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60032" y="1485016"/>
            <a:ext cx="3600400" cy="288032"/>
          </a:xfrm>
        </p:spPr>
        <p:txBody>
          <a:bodyPr lIns="36000" rIns="36000" b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8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539551" y="1773048"/>
            <a:ext cx="3600000" cy="216000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9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4860031" y="1773048"/>
            <a:ext cx="3600000" cy="216000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39551" y="4077304"/>
            <a:ext cx="3600400" cy="288032"/>
          </a:xfrm>
        </p:spPr>
        <p:txBody>
          <a:bodyPr lIns="36000" rIns="36000" b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860031" y="4077304"/>
            <a:ext cx="3600400" cy="288032"/>
          </a:xfrm>
        </p:spPr>
        <p:txBody>
          <a:bodyPr lIns="36000" rIns="36000" b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22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539550" y="4365336"/>
            <a:ext cx="3600000" cy="216000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23" name="Chart Placeholder 7"/>
          <p:cNvSpPr>
            <a:spLocks noGrp="1"/>
          </p:cNvSpPr>
          <p:nvPr>
            <p:ph type="chart" sz="quarter" idx="20"/>
          </p:nvPr>
        </p:nvSpPr>
        <p:spPr>
          <a:xfrm>
            <a:off x="4860030" y="4365336"/>
            <a:ext cx="3600000" cy="216000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87624" y="225816"/>
            <a:ext cx="7704856" cy="8989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7280" y="1124744"/>
            <a:ext cx="8665200" cy="360040"/>
          </a:xfrm>
        </p:spPr>
        <p:txBody>
          <a:bodyPr lIns="36000" rIns="3600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Master text styles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18661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horiz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8989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78" y="1196752"/>
            <a:ext cx="8666102" cy="2556000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defRPr sz="1800"/>
            </a:lvl1pPr>
            <a:lvl2pPr>
              <a:lnSpc>
                <a:spcPct val="150000"/>
              </a:lnSpc>
              <a:spcBef>
                <a:spcPts val="600"/>
              </a:spcBef>
              <a:defRPr sz="1600"/>
            </a:lvl2pPr>
            <a:lvl3pPr>
              <a:lnSpc>
                <a:spcPct val="150000"/>
              </a:lnSpc>
              <a:spcBef>
                <a:spcPts val="600"/>
              </a:spcBef>
              <a:defRPr sz="1400"/>
            </a:lvl3pPr>
            <a:lvl4pPr>
              <a:lnSpc>
                <a:spcPct val="150000"/>
              </a:lnSpc>
              <a:spcBef>
                <a:spcPts val="600"/>
              </a:spcBef>
              <a:defRPr sz="1200"/>
            </a:lvl4pPr>
            <a:lvl5pPr>
              <a:lnSpc>
                <a:spcPct val="15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26378" y="3753320"/>
            <a:ext cx="8666102" cy="2556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1800"/>
            </a:lvl1pPr>
            <a:lvl2pPr>
              <a:lnSpc>
                <a:spcPct val="150000"/>
              </a:lnSpc>
              <a:spcBef>
                <a:spcPts val="600"/>
              </a:spcBef>
              <a:defRPr sz="1600"/>
            </a:lvl2pPr>
            <a:lvl3pPr>
              <a:lnSpc>
                <a:spcPct val="150000"/>
              </a:lnSpc>
              <a:spcBef>
                <a:spcPts val="600"/>
              </a:spcBef>
              <a:defRPr sz="1400"/>
            </a:lvl3pPr>
            <a:lvl4pPr>
              <a:lnSpc>
                <a:spcPct val="150000"/>
              </a:lnSpc>
              <a:spcBef>
                <a:spcPts val="600"/>
              </a:spcBef>
              <a:defRPr sz="1200"/>
            </a:lvl4pPr>
            <a:lvl5pPr>
              <a:lnSpc>
                <a:spcPct val="15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493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horizontal content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78" y="1340768"/>
            <a:ext cx="8666102" cy="2556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1800"/>
            </a:lvl1pPr>
            <a:lvl2pPr>
              <a:lnSpc>
                <a:spcPct val="150000"/>
              </a:lnSpc>
              <a:spcBef>
                <a:spcPts val="600"/>
              </a:spcBef>
              <a:defRPr sz="1600"/>
            </a:lvl2pPr>
            <a:lvl3pPr>
              <a:lnSpc>
                <a:spcPct val="150000"/>
              </a:lnSpc>
              <a:spcBef>
                <a:spcPts val="600"/>
              </a:spcBef>
              <a:defRPr sz="1400"/>
            </a:lvl3pPr>
            <a:lvl4pPr>
              <a:lnSpc>
                <a:spcPct val="150000"/>
              </a:lnSpc>
              <a:spcBef>
                <a:spcPts val="600"/>
              </a:spcBef>
              <a:defRPr sz="1200"/>
            </a:lvl4pPr>
            <a:lvl5pPr>
              <a:lnSpc>
                <a:spcPct val="15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26378" y="3897336"/>
            <a:ext cx="8666102" cy="2556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1800"/>
            </a:lvl1pPr>
            <a:lvl2pPr>
              <a:lnSpc>
                <a:spcPct val="150000"/>
              </a:lnSpc>
              <a:spcBef>
                <a:spcPts val="600"/>
              </a:spcBef>
              <a:defRPr sz="1600"/>
            </a:lvl2pPr>
            <a:lvl3pPr>
              <a:lnSpc>
                <a:spcPct val="150000"/>
              </a:lnSpc>
              <a:spcBef>
                <a:spcPts val="600"/>
              </a:spcBef>
              <a:defRPr sz="1400"/>
            </a:lvl3pPr>
            <a:lvl4pPr>
              <a:lnSpc>
                <a:spcPct val="150000"/>
              </a:lnSpc>
              <a:spcBef>
                <a:spcPts val="600"/>
              </a:spcBef>
              <a:defRPr sz="1200"/>
            </a:lvl4pPr>
            <a:lvl5pPr>
              <a:lnSpc>
                <a:spcPct val="15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7280" y="1124744"/>
            <a:ext cx="8665200" cy="215330"/>
          </a:xfrm>
        </p:spPr>
        <p:txBody>
          <a:bodyPr lIns="36000" rIns="3600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52"/>
              </a:spcBef>
              <a:buNone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87624" y="225816"/>
            <a:ext cx="7704856" cy="8989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493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horizontal content with su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78" y="1484784"/>
            <a:ext cx="8666102" cy="252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1800"/>
            </a:lvl1pPr>
            <a:lvl2pPr>
              <a:lnSpc>
                <a:spcPct val="150000"/>
              </a:lnSpc>
              <a:spcBef>
                <a:spcPts val="600"/>
              </a:spcBef>
              <a:defRPr sz="1600"/>
            </a:lvl2pPr>
            <a:lvl3pPr>
              <a:lnSpc>
                <a:spcPct val="150000"/>
              </a:lnSpc>
              <a:spcBef>
                <a:spcPts val="600"/>
              </a:spcBef>
              <a:defRPr sz="1400"/>
            </a:lvl3pPr>
            <a:lvl4pPr>
              <a:lnSpc>
                <a:spcPct val="150000"/>
              </a:lnSpc>
              <a:spcBef>
                <a:spcPts val="600"/>
              </a:spcBef>
              <a:defRPr sz="1200"/>
            </a:lvl4pPr>
            <a:lvl5pPr>
              <a:lnSpc>
                <a:spcPct val="15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26378" y="4005064"/>
            <a:ext cx="8666102" cy="252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1800"/>
            </a:lvl1pPr>
            <a:lvl2pPr>
              <a:lnSpc>
                <a:spcPct val="150000"/>
              </a:lnSpc>
              <a:spcBef>
                <a:spcPts val="600"/>
              </a:spcBef>
              <a:defRPr sz="1600"/>
            </a:lvl2pPr>
            <a:lvl3pPr>
              <a:lnSpc>
                <a:spcPct val="150000"/>
              </a:lnSpc>
              <a:spcBef>
                <a:spcPts val="600"/>
              </a:spcBef>
              <a:defRPr sz="1400"/>
            </a:lvl3pPr>
            <a:lvl4pPr>
              <a:lnSpc>
                <a:spcPct val="150000"/>
              </a:lnSpc>
              <a:spcBef>
                <a:spcPts val="600"/>
              </a:spcBef>
              <a:defRPr sz="1200"/>
            </a:lvl4pPr>
            <a:lvl5pPr>
              <a:lnSpc>
                <a:spcPct val="15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87624" y="225816"/>
            <a:ext cx="7704856" cy="8989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7280" y="1124744"/>
            <a:ext cx="8665200" cy="360040"/>
          </a:xfrm>
        </p:spPr>
        <p:txBody>
          <a:bodyPr lIns="36000" rIns="3600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Master text styles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02493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horizontal 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8989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26378" y="4041320"/>
            <a:ext cx="8666102" cy="2268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1800"/>
            </a:lvl1pPr>
            <a:lvl2pPr>
              <a:lnSpc>
                <a:spcPct val="150000"/>
              </a:lnSpc>
              <a:spcBef>
                <a:spcPts val="600"/>
              </a:spcBef>
              <a:defRPr sz="1600"/>
            </a:lvl2pPr>
            <a:lvl3pPr>
              <a:lnSpc>
                <a:spcPct val="150000"/>
              </a:lnSpc>
              <a:spcBef>
                <a:spcPts val="600"/>
              </a:spcBef>
              <a:defRPr sz="1400"/>
            </a:lvl3pPr>
            <a:lvl4pPr>
              <a:lnSpc>
                <a:spcPct val="150000"/>
              </a:lnSpc>
              <a:spcBef>
                <a:spcPts val="600"/>
              </a:spcBef>
              <a:defRPr sz="1200"/>
            </a:lvl4pPr>
            <a:lvl5pPr>
              <a:lnSpc>
                <a:spcPct val="15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6378" y="1196752"/>
            <a:ext cx="8666102" cy="288032"/>
          </a:xfrm>
        </p:spPr>
        <p:txBody>
          <a:bodyPr lIns="36000" rIns="3600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6378" y="1484784"/>
            <a:ext cx="8666102" cy="226796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defRPr sz="1800"/>
            </a:lvl1pPr>
            <a:lvl2pPr>
              <a:lnSpc>
                <a:spcPct val="150000"/>
              </a:lnSpc>
              <a:spcBef>
                <a:spcPts val="600"/>
              </a:spcBef>
              <a:defRPr sz="1600"/>
            </a:lvl2pPr>
            <a:lvl3pPr>
              <a:lnSpc>
                <a:spcPct val="150000"/>
              </a:lnSpc>
              <a:spcBef>
                <a:spcPts val="600"/>
              </a:spcBef>
              <a:defRPr sz="1400"/>
            </a:lvl3pPr>
            <a:lvl4pPr>
              <a:lnSpc>
                <a:spcPct val="150000"/>
              </a:lnSpc>
              <a:spcBef>
                <a:spcPts val="600"/>
              </a:spcBef>
              <a:defRPr sz="1200"/>
            </a:lvl4pPr>
            <a:lvl5pPr>
              <a:lnSpc>
                <a:spcPct val="15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6378" y="3753320"/>
            <a:ext cx="8666102" cy="288032"/>
          </a:xfrm>
        </p:spPr>
        <p:txBody>
          <a:bodyPr lIns="36000" rIns="3600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493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horizontal content with header &amp;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26378" y="4185336"/>
            <a:ext cx="8666102" cy="2268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1800"/>
            </a:lvl1pPr>
            <a:lvl2pPr>
              <a:lnSpc>
                <a:spcPct val="150000"/>
              </a:lnSpc>
              <a:spcBef>
                <a:spcPts val="600"/>
              </a:spcBef>
              <a:defRPr sz="1600"/>
            </a:lvl2pPr>
            <a:lvl3pPr>
              <a:lnSpc>
                <a:spcPct val="150000"/>
              </a:lnSpc>
              <a:spcBef>
                <a:spcPts val="600"/>
              </a:spcBef>
              <a:defRPr sz="1400"/>
            </a:lvl3pPr>
            <a:lvl4pPr>
              <a:lnSpc>
                <a:spcPct val="150000"/>
              </a:lnSpc>
              <a:spcBef>
                <a:spcPts val="600"/>
              </a:spcBef>
              <a:defRPr sz="1200"/>
            </a:lvl4pPr>
            <a:lvl5pPr>
              <a:lnSpc>
                <a:spcPct val="15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6378" y="1340768"/>
            <a:ext cx="8666102" cy="288032"/>
          </a:xfrm>
        </p:spPr>
        <p:txBody>
          <a:bodyPr lIns="36000" rIns="36000" b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6378" y="1628800"/>
            <a:ext cx="8666102" cy="226796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defRPr sz="1800"/>
            </a:lvl1pPr>
            <a:lvl2pPr>
              <a:lnSpc>
                <a:spcPct val="150000"/>
              </a:lnSpc>
              <a:spcBef>
                <a:spcPts val="600"/>
              </a:spcBef>
              <a:defRPr sz="1600"/>
            </a:lvl2pPr>
            <a:lvl3pPr>
              <a:lnSpc>
                <a:spcPct val="150000"/>
              </a:lnSpc>
              <a:spcBef>
                <a:spcPts val="600"/>
              </a:spcBef>
              <a:defRPr sz="1400"/>
            </a:lvl3pPr>
            <a:lvl4pPr>
              <a:lnSpc>
                <a:spcPct val="150000"/>
              </a:lnSpc>
              <a:spcBef>
                <a:spcPts val="600"/>
              </a:spcBef>
              <a:defRPr sz="1200"/>
            </a:lvl4pPr>
            <a:lvl5pPr>
              <a:lnSpc>
                <a:spcPct val="15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6378" y="3897336"/>
            <a:ext cx="8666102" cy="288032"/>
          </a:xfrm>
        </p:spPr>
        <p:txBody>
          <a:bodyPr lIns="36000" rIns="36000" b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7280" y="1124744"/>
            <a:ext cx="8665200" cy="215330"/>
          </a:xfrm>
        </p:spPr>
        <p:txBody>
          <a:bodyPr lIns="36000" rIns="3600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52"/>
              </a:spcBef>
              <a:buNone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87624" y="225816"/>
            <a:ext cx="7704856" cy="8989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493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5388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187450" y="764704"/>
            <a:ext cx="7705725" cy="360040"/>
          </a:xfrm>
        </p:spPr>
        <p:txBody>
          <a:bodyPr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Master text styles</a:t>
            </a:r>
            <a:endParaRPr lang="en-GB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6378" y="1196752"/>
            <a:ext cx="8666102" cy="5112568"/>
          </a:xfr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04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horizontal content with header &amp; su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26378" y="4257336"/>
            <a:ext cx="8666102" cy="2196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1800"/>
            </a:lvl1pPr>
            <a:lvl2pPr>
              <a:lnSpc>
                <a:spcPct val="150000"/>
              </a:lnSpc>
              <a:spcBef>
                <a:spcPts val="600"/>
              </a:spcBef>
              <a:defRPr sz="1600"/>
            </a:lvl2pPr>
            <a:lvl3pPr>
              <a:lnSpc>
                <a:spcPct val="150000"/>
              </a:lnSpc>
              <a:spcBef>
                <a:spcPts val="600"/>
              </a:spcBef>
              <a:defRPr sz="1400"/>
            </a:lvl3pPr>
            <a:lvl4pPr>
              <a:lnSpc>
                <a:spcPct val="150000"/>
              </a:lnSpc>
              <a:spcBef>
                <a:spcPts val="600"/>
              </a:spcBef>
              <a:defRPr sz="1200"/>
            </a:lvl4pPr>
            <a:lvl5pPr>
              <a:lnSpc>
                <a:spcPct val="15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6378" y="1484784"/>
            <a:ext cx="8666102" cy="288032"/>
          </a:xfrm>
        </p:spPr>
        <p:txBody>
          <a:bodyPr lIns="36000" rIns="36000" b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6378" y="1772808"/>
            <a:ext cx="8666102" cy="2196000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defRPr sz="1800"/>
            </a:lvl1pPr>
            <a:lvl2pPr>
              <a:lnSpc>
                <a:spcPct val="150000"/>
              </a:lnSpc>
              <a:spcBef>
                <a:spcPts val="600"/>
              </a:spcBef>
              <a:defRPr sz="1600"/>
            </a:lvl2pPr>
            <a:lvl3pPr>
              <a:lnSpc>
                <a:spcPct val="150000"/>
              </a:lnSpc>
              <a:spcBef>
                <a:spcPts val="600"/>
              </a:spcBef>
              <a:defRPr sz="1400"/>
            </a:lvl3pPr>
            <a:lvl4pPr>
              <a:lnSpc>
                <a:spcPct val="150000"/>
              </a:lnSpc>
              <a:spcBef>
                <a:spcPts val="600"/>
              </a:spcBef>
              <a:defRPr sz="1200"/>
            </a:lvl4pPr>
            <a:lvl5pPr>
              <a:lnSpc>
                <a:spcPct val="15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6378" y="3969344"/>
            <a:ext cx="8666102" cy="288032"/>
          </a:xfrm>
        </p:spPr>
        <p:txBody>
          <a:bodyPr lIns="36000" rIns="36000" b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87624" y="225816"/>
            <a:ext cx="7704856" cy="8989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7280" y="1124744"/>
            <a:ext cx="8665200" cy="360040"/>
          </a:xfrm>
        </p:spPr>
        <p:txBody>
          <a:bodyPr lIns="36000" rIns="3600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Master text styles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02493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POWERPOINT TEMPLATES\tlf_PP_Template_slides\tlf_PP_Template_slides\Title_endSlide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9524" y="0"/>
            <a:ext cx="929352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820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POWERPOINT TEMPLATES\tlf_PP_Template_slides\tlf_PP_Template_slides\Title_endSlide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9524" y="0"/>
            <a:ext cx="9293524" cy="6858000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32000" y="836712"/>
            <a:ext cx="8280000" cy="1472400"/>
          </a:xfrm>
        </p:spPr>
        <p:txBody>
          <a:bodyPr lIns="36000" rIns="36000" anchor="ctr">
            <a:normAutofit/>
          </a:bodyPr>
          <a:lstStyle>
            <a:lvl1pPr marL="0" indent="0" algn="ctr">
              <a:buNone/>
              <a:defRPr sz="3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03800" y="5445224"/>
            <a:ext cx="5936400" cy="910800"/>
          </a:xfrm>
        </p:spPr>
        <p:txBody>
          <a:bodyPr anchor="ctr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Researcher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68000" y="4221088"/>
            <a:ext cx="6408000" cy="86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sz="2400" i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Measuring the customer experience </a:t>
            </a:r>
          </a:p>
          <a:p>
            <a:pPr algn="ctr">
              <a:spcBef>
                <a:spcPts val="0"/>
              </a:spcBef>
              <a:buNone/>
            </a:pPr>
            <a:r>
              <a:rPr lang="en-GB" sz="2400" i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through your customers’ eyes</a:t>
            </a:r>
            <a:endParaRPr lang="en-GB" sz="2400" i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20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POWERPOINT TEMPLATES\tlf_PP_Template_slides\tlf_PP_Template_slides\Title_endSlide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9524" y="0"/>
            <a:ext cx="9293524" cy="6858000"/>
          </a:xfrm>
          <a:prstGeom prst="rect">
            <a:avLst/>
          </a:prstGeom>
          <a:noFill/>
        </p:spPr>
      </p:pic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368000" y="4221184"/>
            <a:ext cx="6408000" cy="864000"/>
          </a:xfrm>
        </p:spPr>
        <p:txBody>
          <a:bodyPr anchor="ctr">
            <a:noAutofit/>
          </a:bodyPr>
          <a:lstStyle>
            <a:lvl1pPr algn="ctr">
              <a:buNone/>
              <a:defRPr lang="en-US" sz="2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4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24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24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GB" sz="24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836712"/>
            <a:ext cx="7772400" cy="1472400"/>
          </a:xfrm>
        </p:spPr>
        <p:txBody>
          <a:bodyPr anchor="ctr">
            <a:normAutofit/>
          </a:bodyPr>
          <a:lstStyle>
            <a:lvl1pPr algn="ctr">
              <a:buNone/>
              <a:defRPr sz="4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820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698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56" y="1196752"/>
            <a:ext cx="3008313" cy="6579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1196752"/>
            <a:ext cx="5266928" cy="4932000"/>
          </a:xfrm>
        </p:spPr>
        <p:txBody>
          <a:bodyPr>
            <a:normAutofit/>
          </a:bodyPr>
          <a:lstStyle>
            <a:lvl1pPr>
              <a:buClr>
                <a:srgbClr val="BF2F38"/>
              </a:buClr>
              <a:defRPr sz="2400"/>
            </a:lvl1pPr>
            <a:lvl2pPr>
              <a:buClr>
                <a:srgbClr val="BF2F38"/>
              </a:buClr>
              <a:defRPr sz="2000"/>
            </a:lvl2pPr>
            <a:lvl3pPr>
              <a:buClr>
                <a:srgbClr val="BF2F38"/>
              </a:buClr>
              <a:defRPr sz="1800"/>
            </a:lvl3pPr>
            <a:lvl4pPr>
              <a:buClr>
                <a:srgbClr val="BF2F38"/>
              </a:buClr>
              <a:defRPr sz="1600"/>
            </a:lvl4pPr>
            <a:lvl5pPr>
              <a:buClr>
                <a:srgbClr val="BF2F38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2" y="1916832"/>
            <a:ext cx="3008313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8208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392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149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_foot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560451"/>
            <a:ext cx="9144000" cy="3125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280" y="239464"/>
            <a:ext cx="7643192" cy="885280"/>
          </a:xfrm>
        </p:spPr>
        <p:txBody>
          <a:bodyPr anchor="b">
            <a:normAutofit/>
          </a:bodyPr>
          <a:lstStyle>
            <a:lvl1pPr algn="l"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7" name="Content Placeholder 4" descr="TLF_NEW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6378" y="225816"/>
            <a:ext cx="895350" cy="895350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0" y="6597352"/>
            <a:ext cx="356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0883B9-346F-42BD-8E33-77A8AC5D5387}" type="slidenum">
              <a:rPr lang="en-GB" sz="1100" smtClean="0">
                <a:solidFill>
                  <a:prstClr val="white"/>
                </a:solidFill>
                <a:latin typeface="Century Gothic" pitchFamily="34" charset="0"/>
              </a:rPr>
              <a:pPr/>
              <a:t>‹#›</a:t>
            </a:fld>
            <a:endParaRPr lang="en-GB" sz="11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4245868" cy="546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51520" y="2060849"/>
            <a:ext cx="4245868" cy="4392488"/>
          </a:xfrm>
        </p:spPr>
        <p:txBody>
          <a:bodyPr/>
          <a:lstStyle>
            <a:lvl1pPr>
              <a:buClr>
                <a:srgbClr val="C00000"/>
              </a:buClr>
              <a:buSzPct val="120000"/>
              <a:defRPr sz="2400"/>
            </a:lvl1pPr>
            <a:lvl2pPr>
              <a:buClr>
                <a:srgbClr val="C00000"/>
              </a:buClr>
              <a:buSzPct val="120000"/>
              <a:defRPr sz="2000"/>
            </a:lvl2pPr>
            <a:lvl3pPr>
              <a:buClr>
                <a:srgbClr val="C00000"/>
              </a:buClr>
              <a:buSzPct val="120000"/>
              <a:defRPr sz="1800"/>
            </a:lvl3pPr>
            <a:lvl4pPr>
              <a:buClr>
                <a:srgbClr val="C00000"/>
              </a:buClr>
              <a:buSzPct val="120000"/>
              <a:defRPr sz="1600"/>
            </a:lvl4pPr>
            <a:lvl5pPr>
              <a:buClr>
                <a:srgbClr val="C00000"/>
              </a:buClr>
              <a:buSzPct val="120000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412776"/>
            <a:ext cx="4247455" cy="546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60849"/>
            <a:ext cx="4247455" cy="4392488"/>
          </a:xfrm>
        </p:spPr>
        <p:txBody>
          <a:bodyPr/>
          <a:lstStyle>
            <a:lvl1pPr>
              <a:buClr>
                <a:srgbClr val="C00000"/>
              </a:buClr>
              <a:buSzPct val="120000"/>
              <a:defRPr sz="2400"/>
            </a:lvl1pPr>
            <a:lvl2pPr>
              <a:buClr>
                <a:srgbClr val="C00000"/>
              </a:buClr>
              <a:buSzPct val="120000"/>
              <a:defRPr sz="2000"/>
            </a:lvl2pPr>
            <a:lvl3pPr>
              <a:buClr>
                <a:srgbClr val="C00000"/>
              </a:buClr>
              <a:buSzPct val="120000"/>
              <a:defRPr sz="1800"/>
            </a:lvl3pPr>
            <a:lvl4pPr>
              <a:buClr>
                <a:srgbClr val="C00000"/>
              </a:buClr>
              <a:buSzPct val="120000"/>
              <a:defRPr sz="1600"/>
            </a:lvl4pPr>
            <a:lvl5pPr>
              <a:buClr>
                <a:srgbClr val="C00000"/>
              </a:buClr>
              <a:buSzPct val="120000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236296" y="6597352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schemeClr val="bg1"/>
                </a:solidFill>
                <a:latin typeface="Century Gothic" pitchFamily="34" charset="0"/>
              </a:rPr>
              <a:t>CONFIDENTIAL</a:t>
            </a:r>
            <a:endParaRPr lang="en-GB" sz="105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62997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p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70" y="1196752"/>
            <a:ext cx="6505862" cy="5112568"/>
          </a:xfr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732332" y="1196752"/>
            <a:ext cx="2160148" cy="51125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8989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04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p chart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6829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70" y="1196752"/>
            <a:ext cx="6505862" cy="5112568"/>
          </a:xfr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187450" y="909414"/>
            <a:ext cx="7705725" cy="215330"/>
          </a:xfrm>
        </p:spPr>
        <p:txBody>
          <a:bodyPr bIns="0" anchor="b"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732332" y="1196752"/>
            <a:ext cx="2160148" cy="51125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04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9" Type="http://schemas.openxmlformats.org/officeDocument/2006/relationships/slideLayout" Target="../slideLayouts/slideLayout78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34" Type="http://schemas.openxmlformats.org/officeDocument/2006/relationships/slideLayout" Target="../slideLayouts/slideLayout73.xml"/><Relationship Id="rId42" Type="http://schemas.openxmlformats.org/officeDocument/2006/relationships/image" Target="../media/image2.jpe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72.xml"/><Relationship Id="rId38" Type="http://schemas.openxmlformats.org/officeDocument/2006/relationships/slideLayout" Target="../slideLayouts/slideLayout77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8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37" Type="http://schemas.openxmlformats.org/officeDocument/2006/relationships/slideLayout" Target="../slideLayouts/slideLayout76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0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4.xml"/><Relationship Id="rId43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1">
            <a:alphaModFix amt="27000"/>
            <a:lum/>
          </a:blip>
          <a:srcRect/>
          <a:stretch>
            <a:fillRect r="80000"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89892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78" y="1196752"/>
            <a:ext cx="8666102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Content Placeholder 4" descr="TLF_NEW_Logo.jpg"/>
          <p:cNvPicPr>
            <a:picLocks noChangeAspect="1"/>
          </p:cNvPicPr>
          <p:nvPr userDrawn="1"/>
        </p:nvPicPr>
        <p:blipFill>
          <a:blip r:embed="rId42" cstate="print"/>
          <a:stretch>
            <a:fillRect/>
          </a:stretch>
        </p:blipFill>
        <p:spPr>
          <a:xfrm>
            <a:off x="226378" y="225816"/>
            <a:ext cx="895350" cy="895350"/>
          </a:xfrm>
          <a:prstGeom prst="rect">
            <a:avLst/>
          </a:prstGeom>
        </p:spPr>
      </p:pic>
      <p:pic>
        <p:nvPicPr>
          <p:cNvPr id="8" name="Picture 7" descr="Slide_footer.jpg"/>
          <p:cNvPicPr>
            <a:picLocks noChangeAspect="1"/>
          </p:cNvPicPr>
          <p:nvPr userDrawn="1"/>
        </p:nvPicPr>
        <p:blipFill>
          <a:blip r:embed="rId43" cstate="print"/>
          <a:stretch>
            <a:fillRect/>
          </a:stretch>
        </p:blipFill>
        <p:spPr>
          <a:xfrm>
            <a:off x="0" y="6545461"/>
            <a:ext cx="9144000" cy="31253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26378" y="6586314"/>
            <a:ext cx="4680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096553D4-A4ED-4DCC-A2F3-3A5BC75E12C7}" type="slidenum">
              <a:rPr lang="en-GB" sz="90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GB" sz="10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668344" y="6586314"/>
            <a:ext cx="1224136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sz="9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CONFIDENTIAL</a:t>
            </a:r>
            <a:endParaRPr lang="en-GB" sz="9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04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16" r:id="rId2"/>
    <p:sldLayoutId id="2147483815" r:id="rId3"/>
    <p:sldLayoutId id="2147483832" r:id="rId4"/>
    <p:sldLayoutId id="2147483809" r:id="rId5"/>
    <p:sldLayoutId id="2147483810" r:id="rId6"/>
    <p:sldLayoutId id="2147483826" r:id="rId7"/>
    <p:sldLayoutId id="2147483833" r:id="rId8"/>
    <p:sldLayoutId id="2147483822" r:id="rId9"/>
    <p:sldLayoutId id="2147483823" r:id="rId10"/>
    <p:sldLayoutId id="2147483811" r:id="rId11"/>
    <p:sldLayoutId id="2147483827" r:id="rId12"/>
    <p:sldLayoutId id="2147483828" r:id="rId13"/>
    <p:sldLayoutId id="2147483812" r:id="rId14"/>
    <p:sldLayoutId id="2147483829" r:id="rId15"/>
    <p:sldLayoutId id="2147483830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39" r:id="rId22"/>
    <p:sldLayoutId id="2147483813" r:id="rId23"/>
    <p:sldLayoutId id="2147483814" r:id="rId24"/>
    <p:sldLayoutId id="2147483840" r:id="rId25"/>
    <p:sldLayoutId id="2147483841" r:id="rId26"/>
    <p:sldLayoutId id="2147483842" r:id="rId27"/>
    <p:sldLayoutId id="2147483843" r:id="rId28"/>
    <p:sldLayoutId id="2147483844" r:id="rId29"/>
    <p:sldLayoutId id="2147483845" r:id="rId30"/>
    <p:sldLayoutId id="2147483846" r:id="rId31"/>
    <p:sldLayoutId id="2147483821" r:id="rId32"/>
    <p:sldLayoutId id="2147483824" r:id="rId33"/>
    <p:sldLayoutId id="2147483825" r:id="rId34"/>
    <p:sldLayoutId id="2147483808" r:id="rId35"/>
    <p:sldLayoutId id="2147483817" r:id="rId36"/>
    <p:sldLayoutId id="2147483818" r:id="rId37"/>
    <p:sldLayoutId id="2147483819" r:id="rId38"/>
    <p:sldLayoutId id="2147483888" r:id="rId3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1">
            <a:alphaModFix amt="27000"/>
            <a:lum/>
          </a:blip>
          <a:srcRect/>
          <a:stretch>
            <a:fillRect r="80000"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89892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78" y="1196752"/>
            <a:ext cx="8666102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Content Placeholder 4" descr="TLF_NEW_Logo.jpg"/>
          <p:cNvPicPr>
            <a:picLocks noChangeAspect="1"/>
          </p:cNvPicPr>
          <p:nvPr userDrawn="1"/>
        </p:nvPicPr>
        <p:blipFill>
          <a:blip r:embed="rId42" cstate="print"/>
          <a:stretch>
            <a:fillRect/>
          </a:stretch>
        </p:blipFill>
        <p:spPr>
          <a:xfrm>
            <a:off x="226378" y="225816"/>
            <a:ext cx="895350" cy="895350"/>
          </a:xfrm>
          <a:prstGeom prst="rect">
            <a:avLst/>
          </a:prstGeom>
        </p:spPr>
      </p:pic>
      <p:pic>
        <p:nvPicPr>
          <p:cNvPr id="8" name="Picture 7" descr="Slide_footer.jpg"/>
          <p:cNvPicPr>
            <a:picLocks noChangeAspect="1"/>
          </p:cNvPicPr>
          <p:nvPr userDrawn="1"/>
        </p:nvPicPr>
        <p:blipFill>
          <a:blip r:embed="rId43" cstate="print"/>
          <a:stretch>
            <a:fillRect/>
          </a:stretch>
        </p:blipFill>
        <p:spPr>
          <a:xfrm>
            <a:off x="0" y="6545461"/>
            <a:ext cx="9144000" cy="31253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26378" y="6586314"/>
            <a:ext cx="4680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096553D4-A4ED-4DCC-A2F3-3A5BC75E12C7}" type="slidenum">
              <a:rPr lang="en-GB" sz="90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GB" sz="10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668344" y="6586314"/>
            <a:ext cx="1224136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sz="9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CONFIDENTIAL</a:t>
            </a:r>
            <a:endParaRPr lang="en-GB" sz="9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04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  <p:sldLayoutId id="2147483866" r:id="rId18"/>
    <p:sldLayoutId id="2147483867" r:id="rId19"/>
    <p:sldLayoutId id="2147483868" r:id="rId20"/>
    <p:sldLayoutId id="2147483869" r:id="rId21"/>
    <p:sldLayoutId id="2147483870" r:id="rId22"/>
    <p:sldLayoutId id="2147483871" r:id="rId23"/>
    <p:sldLayoutId id="2147483872" r:id="rId24"/>
    <p:sldLayoutId id="2147483873" r:id="rId25"/>
    <p:sldLayoutId id="2147483874" r:id="rId26"/>
    <p:sldLayoutId id="2147483875" r:id="rId27"/>
    <p:sldLayoutId id="2147483876" r:id="rId28"/>
    <p:sldLayoutId id="2147483877" r:id="rId29"/>
    <p:sldLayoutId id="2147483878" r:id="rId30"/>
    <p:sldLayoutId id="2147483879" r:id="rId31"/>
    <p:sldLayoutId id="2147483880" r:id="rId32"/>
    <p:sldLayoutId id="2147483881" r:id="rId33"/>
    <p:sldLayoutId id="2147483882" r:id="rId34"/>
    <p:sldLayoutId id="2147483883" r:id="rId35"/>
    <p:sldLayoutId id="2147483884" r:id="rId36"/>
    <p:sldLayoutId id="2147483885" r:id="rId37"/>
    <p:sldLayoutId id="2147483886" r:id="rId38"/>
    <p:sldLayoutId id="2147483889" r:id="rId3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2.xml"/><Relationship Id="rId6" Type="http://schemas.openxmlformats.org/officeDocument/2006/relationships/chart" Target="../charts/chart27.xml"/><Relationship Id="rId5" Type="http://schemas.openxmlformats.org/officeDocument/2006/relationships/image" Target="../media/image14.png"/><Relationship Id="rId4" Type="http://schemas.openxmlformats.org/officeDocument/2006/relationships/chart" Target="../charts/chart26.xml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5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6.png"/><Relationship Id="rId9" Type="http://schemas.openxmlformats.org/officeDocument/2006/relationships/chart" Target="../charts/char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78" y="1412776"/>
            <a:ext cx="8666102" cy="5112568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GB" dirty="0" smtClean="0"/>
              <a:t>Summary</a:t>
            </a:r>
          </a:p>
          <a:p>
            <a:pPr>
              <a:spcBef>
                <a:spcPts val="300"/>
              </a:spcBef>
            </a:pPr>
            <a:r>
              <a:rPr lang="en-GB" dirty="0" smtClean="0"/>
              <a:t>Who was interviewed</a:t>
            </a:r>
            <a:endParaRPr lang="en-GB" dirty="0" smtClean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</a:pPr>
            <a:r>
              <a:rPr lang="en-GB" dirty="0" smtClean="0"/>
              <a:t>What matters to our customers</a:t>
            </a:r>
          </a:p>
          <a:p>
            <a:pPr>
              <a:spcBef>
                <a:spcPts val="300"/>
              </a:spcBef>
            </a:pPr>
            <a:r>
              <a:rPr lang="en-GB" dirty="0" smtClean="0"/>
              <a:t>Customer Satisfaction scores</a:t>
            </a:r>
          </a:p>
          <a:p>
            <a:pPr>
              <a:spcBef>
                <a:spcPts val="300"/>
              </a:spcBef>
            </a:pPr>
            <a:r>
              <a:rPr lang="en-GB" dirty="0" smtClean="0"/>
              <a:t>Customer Loyalty (NPS)</a:t>
            </a:r>
          </a:p>
          <a:p>
            <a:pPr>
              <a:spcBef>
                <a:spcPts val="300"/>
              </a:spcBef>
            </a:pPr>
            <a:r>
              <a:rPr lang="en-GB" dirty="0" smtClean="0"/>
              <a:t>Vision about future Business with us</a:t>
            </a:r>
          </a:p>
          <a:p>
            <a:pPr>
              <a:spcBef>
                <a:spcPts val="300"/>
              </a:spcBef>
            </a:pPr>
            <a:r>
              <a:rPr lang="en-GB" dirty="0" smtClean="0"/>
              <a:t>Problem handling</a:t>
            </a:r>
          </a:p>
          <a:p>
            <a:pPr>
              <a:spcBef>
                <a:spcPts val="300"/>
              </a:spcBef>
            </a:pPr>
            <a:r>
              <a:rPr lang="en-GB" dirty="0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Benchmarking James Walker against </a:t>
            </a:r>
            <a:r>
              <a:rPr lang="en-GB" sz="2400" dirty="0" smtClean="0"/>
              <a:t>the </a:t>
            </a:r>
            <a:r>
              <a:rPr lang="en-GB" sz="2400" b="1" dirty="0" smtClean="0"/>
              <a:t>best scores </a:t>
            </a:r>
            <a:r>
              <a:rPr lang="en-GB" sz="2400" dirty="0" smtClean="0"/>
              <a:t>for </a:t>
            </a:r>
            <a:r>
              <a:rPr lang="en-GB" sz="2400" dirty="0"/>
              <a:t>B2B Manufacturing companies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7280" y="1124744"/>
            <a:ext cx="8665200" cy="288032"/>
          </a:xfrm>
        </p:spPr>
        <p:txBody>
          <a:bodyPr>
            <a:normAutofit/>
          </a:bodyPr>
          <a:lstStyle/>
          <a:p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The chart is sorted by James Walker’s </a:t>
            </a:r>
            <a:r>
              <a:rPr lang="en-GB" sz="1000" b="1" dirty="0" smtClean="0">
                <a:solidFill>
                  <a:schemeClr val="bg1">
                    <a:lumMod val="50000"/>
                  </a:schemeClr>
                </a:solidFill>
              </a:rPr>
              <a:t>distance from best order.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592309"/>
              </p:ext>
            </p:extLst>
          </p:nvPr>
        </p:nvGraphicFramePr>
        <p:xfrm>
          <a:off x="323528" y="1521304"/>
          <a:ext cx="8497291" cy="46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5148064" y="1844824"/>
            <a:ext cx="86409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H="1">
            <a:off x="6012160" y="1844824"/>
            <a:ext cx="864096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23928" y="1715616"/>
            <a:ext cx="1224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1" dirty="0" smtClean="0">
                <a:solidFill>
                  <a:srgbClr val="C00000"/>
                </a:solidFill>
                <a:latin typeface="Century Gothic" pitchFamily="34" charset="0"/>
              </a:rPr>
              <a:t>Below best</a:t>
            </a:r>
            <a:endParaRPr lang="en-GB" sz="9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76256" y="1715616"/>
            <a:ext cx="1224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>
                <a:solidFill>
                  <a:srgbClr val="00B050"/>
                </a:solidFill>
                <a:latin typeface="Century Gothic" pitchFamily="34" charset="0"/>
              </a:rPr>
              <a:t>The best</a:t>
            </a:r>
            <a:endParaRPr lang="en-GB" sz="9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8432" y="2107242"/>
            <a:ext cx="6588000" cy="2160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23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  <p:bldP spid="17" grpId="0"/>
      <p:bldP spid="18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Priorities for Improvement Tracking</a:t>
            </a:r>
            <a:endParaRPr lang="en-GB" sz="2800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340035"/>
              </p:ext>
            </p:extLst>
          </p:nvPr>
        </p:nvGraphicFramePr>
        <p:xfrm>
          <a:off x="251520" y="1412776"/>
          <a:ext cx="8640763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own Arrow Callout 2"/>
          <p:cNvSpPr/>
          <p:nvPr/>
        </p:nvSpPr>
        <p:spPr>
          <a:xfrm>
            <a:off x="7884368" y="3247459"/>
            <a:ext cx="992900" cy="1368152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‘Based on your most troublesome complaint’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28992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249711"/>
              </p:ext>
            </p:extLst>
          </p:nvPr>
        </p:nvGraphicFramePr>
        <p:xfrm>
          <a:off x="251520" y="1449056"/>
          <a:ext cx="3960439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682904"/>
          </a:xfrm>
        </p:spPr>
        <p:txBody>
          <a:bodyPr>
            <a:normAutofit/>
          </a:bodyPr>
          <a:lstStyle/>
          <a:p>
            <a:r>
              <a:rPr lang="en-GB" dirty="0" smtClean="0"/>
              <a:t>Satisfaction targets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315" y="1629352"/>
            <a:ext cx="2232247" cy="496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24482" y="313297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2018: 84.1%</a:t>
            </a:r>
            <a:endParaRPr lang="en-GB" sz="900" b="1" dirty="0"/>
          </a:p>
        </p:txBody>
      </p:sp>
      <p:sp>
        <p:nvSpPr>
          <p:cNvPr id="8" name="TextBox 6"/>
          <p:cNvSpPr txBox="1"/>
          <p:nvPr/>
        </p:nvSpPr>
        <p:spPr>
          <a:xfrm>
            <a:off x="4499992" y="2204864"/>
            <a:ext cx="115579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GB" sz="1000" b="1" dirty="0" smtClean="0">
                <a:solidFill>
                  <a:schemeClr val="accent1"/>
                </a:solidFill>
                <a:latin typeface="Century Gothic" pitchFamily="34" charset="0"/>
              </a:rPr>
              <a:t>85.2%</a:t>
            </a:r>
            <a:r>
              <a:rPr lang="en-GB" sz="1000" dirty="0" smtClean="0">
                <a:latin typeface="Century Gothic" pitchFamily="34" charset="0"/>
              </a:rPr>
              <a:t> to reach</a:t>
            </a:r>
          </a:p>
          <a:p>
            <a:r>
              <a:rPr lang="en-GB" sz="1000" dirty="0" smtClean="0">
                <a:latin typeface="Century Gothic" pitchFamily="34" charset="0"/>
              </a:rPr>
              <a:t>top quartile</a:t>
            </a:r>
            <a:endParaRPr lang="en-GB" sz="1000" dirty="0">
              <a:latin typeface="Century Gothic" pitchFamily="34" charset="0"/>
            </a:endParaRPr>
          </a:p>
        </p:txBody>
      </p:sp>
      <p:grpSp>
        <p:nvGrpSpPr>
          <p:cNvPr id="13" name="Group 18"/>
          <p:cNvGrpSpPr/>
          <p:nvPr/>
        </p:nvGrpSpPr>
        <p:grpSpPr>
          <a:xfrm>
            <a:off x="6752167" y="1672082"/>
            <a:ext cx="2212321" cy="4925270"/>
            <a:chOff x="5404513" y="1700928"/>
            <a:chExt cx="3343951" cy="4680000"/>
          </a:xfrm>
        </p:grpSpPr>
        <p:pic>
          <p:nvPicPr>
            <p:cNvPr id="14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04513" y="1700928"/>
              <a:ext cx="2990352" cy="4680000"/>
            </a:xfrm>
            <a:prstGeom prst="rect">
              <a:avLst/>
            </a:prstGeom>
          </p:spPr>
        </p:pic>
        <p:sp>
          <p:nvSpPr>
            <p:cNvPr id="15" name="TextBox 22"/>
            <p:cNvSpPr txBox="1"/>
            <p:nvPr/>
          </p:nvSpPr>
          <p:spPr>
            <a:xfrm>
              <a:off x="7452319" y="2754555"/>
              <a:ext cx="129614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latin typeface="Century Gothic" pitchFamily="34" charset="0"/>
                </a:rPr>
                <a:t>2018: 84.1%</a:t>
              </a:r>
              <a:endParaRPr lang="en-GB" sz="900" b="1" dirty="0">
                <a:latin typeface="Century Gothic" pitchFamily="34" charset="0"/>
              </a:endParaRPr>
            </a:p>
          </p:txBody>
        </p:sp>
        <p:sp>
          <p:nvSpPr>
            <p:cNvPr id="16" name="TextBox 23"/>
            <p:cNvSpPr txBox="1"/>
            <p:nvPr/>
          </p:nvSpPr>
          <p:spPr>
            <a:xfrm>
              <a:off x="7275521" y="3849490"/>
              <a:ext cx="129614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bg1">
                      <a:lumMod val="50000"/>
                    </a:schemeClr>
                  </a:solidFill>
                  <a:latin typeface="Century Gothic" pitchFamily="34" charset="0"/>
                </a:rPr>
                <a:t>2012: 81.1%</a:t>
              </a:r>
              <a:endParaRPr lang="en-GB" sz="9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7" name="TextBox 24"/>
            <p:cNvSpPr txBox="1"/>
            <p:nvPr/>
          </p:nvSpPr>
          <p:spPr>
            <a:xfrm>
              <a:off x="7223125" y="4496026"/>
              <a:ext cx="129614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bg1">
                      <a:lumMod val="50000"/>
                    </a:schemeClr>
                  </a:solidFill>
                  <a:latin typeface="Century Gothic" pitchFamily="34" charset="0"/>
                </a:rPr>
                <a:t>2011: 79.5%</a:t>
              </a:r>
              <a:endParaRPr lang="en-GB" sz="9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8" name="TextBox 25"/>
            <p:cNvSpPr txBox="1"/>
            <p:nvPr/>
          </p:nvSpPr>
          <p:spPr>
            <a:xfrm>
              <a:off x="7388409" y="3040769"/>
              <a:ext cx="129614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bg1">
                      <a:lumMod val="50000"/>
                    </a:schemeClr>
                  </a:solidFill>
                  <a:latin typeface="Century Gothic" pitchFamily="34" charset="0"/>
                </a:rPr>
                <a:t>2016: 83.2%</a:t>
              </a:r>
              <a:endParaRPr lang="en-GB" sz="9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9" name="TextBox 26"/>
            <p:cNvSpPr txBox="1"/>
            <p:nvPr/>
          </p:nvSpPr>
          <p:spPr>
            <a:xfrm>
              <a:off x="7347529" y="3356118"/>
              <a:ext cx="129614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bg1">
                      <a:lumMod val="50000"/>
                    </a:schemeClr>
                  </a:solidFill>
                  <a:latin typeface="Century Gothic" pitchFamily="34" charset="0"/>
                </a:rPr>
                <a:t>2013: 82.5%</a:t>
              </a:r>
              <a:endParaRPr lang="en-GB" sz="9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21" name="TextBox 28"/>
            <p:cNvSpPr txBox="1"/>
            <p:nvPr/>
          </p:nvSpPr>
          <p:spPr>
            <a:xfrm>
              <a:off x="7305745" y="3571538"/>
              <a:ext cx="129614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bg1">
                      <a:lumMod val="50000"/>
                    </a:schemeClr>
                  </a:solidFill>
                  <a:latin typeface="Century Gothic" pitchFamily="34" charset="0"/>
                </a:rPr>
                <a:t>2014: 81.8%</a:t>
              </a:r>
              <a:endParaRPr lang="en-GB" sz="9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22" name="Text Placeholder 6"/>
          <p:cNvSpPr txBox="1">
            <a:spLocks/>
          </p:cNvSpPr>
          <p:nvPr/>
        </p:nvSpPr>
        <p:spPr>
          <a:xfrm>
            <a:off x="4355976" y="1196752"/>
            <a:ext cx="1988586" cy="3600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36000" tIns="45720" rIns="360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52"/>
              </a:spcBef>
              <a:buClr>
                <a:srgbClr val="BF2F38"/>
              </a:buClr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buClr>
                <a:srgbClr val="BF2F38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buClr>
                <a:srgbClr val="BF2F38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buClr>
                <a:srgbClr val="BF2F38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buClr>
                <a:srgbClr val="BF2F38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dirty="0" smtClean="0"/>
              <a:t>Overall TLF  league table</a:t>
            </a:r>
          </a:p>
          <a:p>
            <a:pPr>
              <a:spcBef>
                <a:spcPts val="0"/>
              </a:spcBef>
            </a:pPr>
            <a:r>
              <a:rPr lang="en-GB" dirty="0"/>
              <a:t>1</a:t>
            </a:r>
            <a:r>
              <a:rPr lang="en-GB" dirty="0" smtClean="0"/>
              <a:t>140 companies</a:t>
            </a:r>
            <a:endParaRPr lang="en-GB" dirty="0"/>
          </a:p>
        </p:txBody>
      </p:sp>
      <p:sp>
        <p:nvSpPr>
          <p:cNvPr id="23" name="Text Placeholder 6"/>
          <p:cNvSpPr txBox="1">
            <a:spLocks/>
          </p:cNvSpPr>
          <p:nvPr/>
        </p:nvSpPr>
        <p:spPr>
          <a:xfrm>
            <a:off x="6824270" y="1196752"/>
            <a:ext cx="1988586" cy="3600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36000" tIns="45720" rIns="360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52"/>
              </a:spcBef>
              <a:buClr>
                <a:srgbClr val="BF2F38"/>
              </a:buClr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buClr>
                <a:srgbClr val="BF2F38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buClr>
                <a:srgbClr val="BF2F38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buClr>
                <a:srgbClr val="BF2F38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buClr>
                <a:srgbClr val="BF2F38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dirty="0" smtClean="0"/>
              <a:t>B2B TLF  league table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250 companies</a:t>
            </a:r>
            <a:endParaRPr lang="en-GB" dirty="0"/>
          </a:p>
        </p:txBody>
      </p:sp>
      <p:sp>
        <p:nvSpPr>
          <p:cNvPr id="24" name="TextBox 6"/>
          <p:cNvSpPr txBox="1"/>
          <p:nvPr/>
        </p:nvSpPr>
        <p:spPr>
          <a:xfrm>
            <a:off x="7066789" y="2215233"/>
            <a:ext cx="117761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GB" sz="1000" b="1" dirty="0" smtClean="0">
                <a:solidFill>
                  <a:schemeClr val="accent1"/>
                </a:solidFill>
                <a:latin typeface="Century Gothic" pitchFamily="34" charset="0"/>
              </a:rPr>
              <a:t>83.5%</a:t>
            </a:r>
            <a:r>
              <a:rPr lang="en-GB" sz="1000" dirty="0" smtClean="0">
                <a:latin typeface="Century Gothic" pitchFamily="34" charset="0"/>
              </a:rPr>
              <a:t> to reach</a:t>
            </a:r>
          </a:p>
          <a:p>
            <a:r>
              <a:rPr lang="en-GB" sz="1000" dirty="0" smtClean="0">
                <a:latin typeface="Century Gothic" pitchFamily="34" charset="0"/>
              </a:rPr>
              <a:t>top quartile</a:t>
            </a:r>
            <a:endParaRPr lang="en-GB" sz="1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9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7" grpId="0"/>
      <p:bldP spid="8" grpId="0"/>
      <p:bldP spid="22" grpId="0" animBg="1"/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792724"/>
              </p:ext>
            </p:extLst>
          </p:nvPr>
        </p:nvGraphicFramePr>
        <p:xfrm>
          <a:off x="1" y="1412775"/>
          <a:ext cx="6732588" cy="5256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5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822263960"/>
              </p:ext>
            </p:extLst>
          </p:nvPr>
        </p:nvGraphicFramePr>
        <p:xfrm>
          <a:off x="6804249" y="1522666"/>
          <a:ext cx="2067400" cy="5002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 anchor="b">
            <a:normAutofit/>
          </a:bodyPr>
          <a:lstStyle/>
          <a:p>
            <a:r>
              <a:rPr lang="en-GB" sz="2800" dirty="0" smtClean="0"/>
              <a:t>Satisfaction Index by </a:t>
            </a:r>
            <a:r>
              <a:rPr lang="en-GB" sz="2800" b="1" dirty="0" smtClean="0"/>
              <a:t>Business Area</a:t>
            </a:r>
            <a:endParaRPr lang="en-GB" sz="2800" b="1" dirty="0">
              <a:solidFill>
                <a:srgbClr val="00B0F0"/>
              </a:solidFill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6623373" y="1229909"/>
            <a:ext cx="2520627" cy="368381"/>
            <a:chOff x="6641263" y="801141"/>
            <a:chExt cx="2268817" cy="368381"/>
          </a:xfrm>
        </p:grpSpPr>
        <p:sp>
          <p:nvSpPr>
            <p:cNvPr id="10" name="TextBox 9"/>
            <p:cNvSpPr txBox="1"/>
            <p:nvPr/>
          </p:nvSpPr>
          <p:spPr>
            <a:xfrm>
              <a:off x="6641263" y="801141"/>
              <a:ext cx="2268817" cy="349702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900" b="1" dirty="0" smtClean="0">
                  <a:solidFill>
                    <a:schemeClr val="accent1"/>
                  </a:solidFill>
                  <a:latin typeface="Century Gothic" pitchFamily="34" charset="0"/>
                </a:rPr>
                <a:t>Decrease in Index</a:t>
              </a:r>
              <a:r>
                <a:rPr lang="en-GB" sz="900" dirty="0" smtClean="0">
                  <a:solidFill>
                    <a:schemeClr val="bg1">
                      <a:lumMod val="50000"/>
                    </a:schemeClr>
                  </a:solidFill>
                  <a:latin typeface="Century Gothic" pitchFamily="34" charset="0"/>
                </a:rPr>
                <a:t>/</a:t>
              </a:r>
              <a:r>
                <a:rPr lang="en-GB" sz="900" b="1" dirty="0">
                  <a:solidFill>
                    <a:srgbClr val="00B050"/>
                  </a:solidFill>
                  <a:latin typeface="Century Gothic" pitchFamily="34" charset="0"/>
                </a:rPr>
                <a:t>i</a:t>
              </a:r>
              <a:r>
                <a:rPr lang="en-GB" sz="900" b="1" dirty="0" smtClean="0">
                  <a:solidFill>
                    <a:srgbClr val="00B050"/>
                  </a:solidFill>
                  <a:latin typeface="Century Gothic" pitchFamily="34" charset="0"/>
                </a:rPr>
                <a:t>ncrease in Index</a:t>
              </a:r>
            </a:p>
            <a:p>
              <a:pPr algn="ctr"/>
              <a:r>
                <a:rPr lang="en-GB" sz="900" dirty="0" smtClean="0">
                  <a:solidFill>
                    <a:schemeClr val="bg1">
                      <a:lumMod val="50000"/>
                    </a:schemeClr>
                  </a:solidFill>
                  <a:latin typeface="Century Gothic" pitchFamily="34" charset="0"/>
                </a:rPr>
                <a:t>compared to 2016</a:t>
              </a:r>
              <a:endParaRPr lang="en-GB" sz="9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7236643" y="1169522"/>
              <a:ext cx="1080120" cy="0"/>
            </a:xfrm>
            <a:prstGeom prst="straightConnector1">
              <a:avLst/>
            </a:prstGeom>
            <a:ln w="25400">
              <a:gradFill>
                <a:gsLst>
                  <a:gs pos="49000">
                    <a:schemeClr val="accent1"/>
                  </a:gs>
                  <a:gs pos="50000">
                    <a:srgbClr val="00B050"/>
                  </a:gs>
                </a:gsLst>
                <a:lin ang="0" scaled="0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/>
        </p:nvCxnSpPr>
        <p:spPr>
          <a:xfrm>
            <a:off x="230688" y="4987538"/>
            <a:ext cx="8640960" cy="0"/>
          </a:xfrm>
          <a:prstGeom prst="line">
            <a:avLst/>
          </a:prstGeom>
          <a:ln w="190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5472514" y="4115624"/>
            <a:ext cx="1728192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These businesses would be in the top quartile of the TLF B2B league table. </a:t>
            </a:r>
            <a:endParaRPr lang="en-GB" sz="1050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7280738" y="4195450"/>
            <a:ext cx="0" cy="712262"/>
          </a:xfrm>
          <a:prstGeom prst="straightConnector1">
            <a:avLst/>
          </a:prstGeom>
          <a:ln w="22225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00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  <p:bldGraphic spid="7" grpId="0">
        <p:bldAsOne/>
      </p:bldGraphic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268556"/>
              </p:ext>
            </p:extLst>
          </p:nvPr>
        </p:nvGraphicFramePr>
        <p:xfrm>
          <a:off x="1" y="1412775"/>
          <a:ext cx="5652119" cy="2664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5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3348283529"/>
              </p:ext>
            </p:extLst>
          </p:nvPr>
        </p:nvGraphicFramePr>
        <p:xfrm>
          <a:off x="5774284" y="1484784"/>
          <a:ext cx="2088231" cy="2554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 anchor="b">
            <a:normAutofit/>
          </a:bodyPr>
          <a:lstStyle/>
          <a:p>
            <a:r>
              <a:rPr lang="en-GB" sz="2800" dirty="0" smtClean="0"/>
              <a:t>Satisfaction Index by </a:t>
            </a:r>
            <a:r>
              <a:rPr lang="en-GB" sz="2800" b="1" dirty="0" smtClean="0"/>
              <a:t>Customer Type</a:t>
            </a:r>
            <a:endParaRPr lang="en-GB" sz="2800" b="1" dirty="0">
              <a:solidFill>
                <a:srgbClr val="00B0F0"/>
              </a:solidFill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5580112" y="1196752"/>
            <a:ext cx="2520627" cy="368381"/>
            <a:chOff x="6641263" y="801141"/>
            <a:chExt cx="2268817" cy="368381"/>
          </a:xfrm>
        </p:grpSpPr>
        <p:sp>
          <p:nvSpPr>
            <p:cNvPr id="10" name="TextBox 9"/>
            <p:cNvSpPr txBox="1"/>
            <p:nvPr/>
          </p:nvSpPr>
          <p:spPr>
            <a:xfrm>
              <a:off x="6641263" y="801141"/>
              <a:ext cx="2268817" cy="349702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900" b="1" dirty="0" smtClean="0">
                  <a:solidFill>
                    <a:schemeClr val="accent1"/>
                  </a:solidFill>
                  <a:latin typeface="Century Gothic" pitchFamily="34" charset="0"/>
                </a:rPr>
                <a:t>Decrease in Index</a:t>
              </a:r>
              <a:r>
                <a:rPr lang="en-GB" sz="900" dirty="0" smtClean="0">
                  <a:solidFill>
                    <a:schemeClr val="bg1">
                      <a:lumMod val="50000"/>
                    </a:schemeClr>
                  </a:solidFill>
                  <a:latin typeface="Century Gothic" pitchFamily="34" charset="0"/>
                </a:rPr>
                <a:t>/</a:t>
              </a:r>
              <a:r>
                <a:rPr lang="en-GB" sz="900" b="1" dirty="0">
                  <a:solidFill>
                    <a:srgbClr val="00B050"/>
                  </a:solidFill>
                  <a:latin typeface="Century Gothic" pitchFamily="34" charset="0"/>
                </a:rPr>
                <a:t>i</a:t>
              </a:r>
              <a:r>
                <a:rPr lang="en-GB" sz="900" b="1" dirty="0" smtClean="0">
                  <a:solidFill>
                    <a:srgbClr val="00B050"/>
                  </a:solidFill>
                  <a:latin typeface="Century Gothic" pitchFamily="34" charset="0"/>
                </a:rPr>
                <a:t>ncrease in Index</a:t>
              </a:r>
            </a:p>
            <a:p>
              <a:pPr algn="ctr"/>
              <a:r>
                <a:rPr lang="en-GB" sz="900" dirty="0" smtClean="0">
                  <a:solidFill>
                    <a:schemeClr val="bg1">
                      <a:lumMod val="50000"/>
                    </a:schemeClr>
                  </a:solidFill>
                  <a:latin typeface="Century Gothic" pitchFamily="34" charset="0"/>
                </a:rPr>
                <a:t>compared to 2016</a:t>
              </a:r>
              <a:endParaRPr lang="en-GB" sz="9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7236643" y="1169522"/>
              <a:ext cx="1080120" cy="0"/>
            </a:xfrm>
            <a:prstGeom prst="straightConnector1">
              <a:avLst/>
            </a:prstGeom>
            <a:ln w="25400">
              <a:gradFill>
                <a:gsLst>
                  <a:gs pos="49000">
                    <a:schemeClr val="accent1"/>
                  </a:gs>
                  <a:gs pos="50000">
                    <a:srgbClr val="00B050"/>
                  </a:gs>
                </a:gsLst>
                <a:lin ang="0" scaled="0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6241572" y="2276872"/>
            <a:ext cx="126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chemeClr val="bg1">
                    <a:lumMod val="50000"/>
                  </a:schemeClr>
                </a:solidFill>
              </a:rPr>
              <a:t>No data in 2016</a:t>
            </a:r>
            <a:endParaRPr lang="en-GB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692795"/>
              </p:ext>
            </p:extLst>
          </p:nvPr>
        </p:nvGraphicFramePr>
        <p:xfrm>
          <a:off x="1043608" y="4221088"/>
          <a:ext cx="4752528" cy="1042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445015"/>
              </p:ext>
            </p:extLst>
          </p:nvPr>
        </p:nvGraphicFramePr>
        <p:xfrm>
          <a:off x="5797456" y="4293096"/>
          <a:ext cx="2088232" cy="100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8381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  <p:bldGraphic spid="7" grpId="0">
        <p:bldSub>
          <a:bldChart bld="series"/>
        </p:bldSub>
      </p:bldGraphic>
      <p:bldP spid="9" grpId="0"/>
      <p:bldGraphic spid="12" grpId="0">
        <p:bldSub>
          <a:bldChart bld="series"/>
        </p:bldSub>
      </p:bldGraphic>
      <p:bldGraphic spid="13" grpId="0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" name="Table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256976"/>
              </p:ext>
            </p:extLst>
          </p:nvPr>
        </p:nvGraphicFramePr>
        <p:xfrm>
          <a:off x="4139951" y="2996952"/>
          <a:ext cx="4032444" cy="288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0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60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60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60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60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60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60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60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3603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3603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3603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3603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GB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GB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accent1"/>
                          </a:solidFill>
                        </a:rPr>
                        <a:t>3</a:t>
                      </a:r>
                      <a:endParaRPr lang="en-GB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accent1"/>
                          </a:solidFill>
                        </a:rPr>
                        <a:t>4</a:t>
                      </a:r>
                      <a:endParaRPr lang="en-GB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accent1"/>
                          </a:solidFill>
                        </a:rPr>
                        <a:t>5</a:t>
                      </a:r>
                      <a:endParaRPr lang="en-GB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accent1"/>
                          </a:solidFill>
                        </a:rPr>
                        <a:t>6</a:t>
                      </a:r>
                      <a:endParaRPr lang="en-GB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rgbClr val="FFC000"/>
                          </a:solidFill>
                        </a:rPr>
                        <a:t>7</a:t>
                      </a:r>
                      <a:endParaRPr lang="en-GB" sz="10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rgbClr val="FFC000"/>
                          </a:solidFill>
                        </a:rPr>
                        <a:t>8</a:t>
                      </a:r>
                      <a:endParaRPr lang="en-GB" sz="10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rgbClr val="00B050"/>
                          </a:solidFill>
                        </a:rPr>
                        <a:t>9</a:t>
                      </a:r>
                      <a:endParaRPr lang="en-GB" sz="1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rgbClr val="00B050"/>
                          </a:solidFill>
                        </a:rPr>
                        <a:t>10</a:t>
                      </a:r>
                      <a:endParaRPr lang="en-GB" sz="1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187624" y="836711"/>
            <a:ext cx="7956376" cy="245493"/>
          </a:xfrm>
        </p:spPr>
        <p:txBody>
          <a:bodyPr anchor="t"/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Based on your experience, how likely or unlike would you be to recommend James Walker to colleagues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6103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Net Promoter Score </a:t>
            </a:r>
            <a:r>
              <a:rPr lang="en-GB" dirty="0" smtClean="0"/>
              <a:t>(NPS)</a:t>
            </a:r>
            <a:endParaRPr lang="en-GB" sz="28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4139952" y="1495519"/>
            <a:ext cx="4968552" cy="1410108"/>
            <a:chOff x="2176575" y="1218528"/>
            <a:chExt cx="5563777" cy="1773910"/>
          </a:xfrm>
        </p:grpSpPr>
        <p:grpSp>
          <p:nvGrpSpPr>
            <p:cNvPr id="60" name="Group 244"/>
            <p:cNvGrpSpPr/>
            <p:nvPr/>
          </p:nvGrpSpPr>
          <p:grpSpPr>
            <a:xfrm>
              <a:off x="2176575" y="1218528"/>
              <a:ext cx="5563777" cy="1773910"/>
              <a:chOff x="1907172" y="1120098"/>
              <a:chExt cx="5545147" cy="1773910"/>
            </a:xfrm>
          </p:grpSpPr>
          <p:grpSp>
            <p:nvGrpSpPr>
              <p:cNvPr id="66" name="Group 322"/>
              <p:cNvGrpSpPr>
                <a:grpSpLocks noChangeAspect="1"/>
              </p:cNvGrpSpPr>
              <p:nvPr/>
            </p:nvGrpSpPr>
            <p:grpSpPr>
              <a:xfrm>
                <a:off x="2952000" y="1700808"/>
                <a:ext cx="3239992" cy="466515"/>
                <a:chOff x="2311217" y="2426024"/>
                <a:chExt cx="4393917" cy="632655"/>
              </a:xfrm>
            </p:grpSpPr>
            <p:grpSp>
              <p:nvGrpSpPr>
                <p:cNvPr id="90" name="Group 93"/>
                <p:cNvGrpSpPr/>
                <p:nvPr/>
              </p:nvGrpSpPr>
              <p:grpSpPr>
                <a:xfrm flipH="1">
                  <a:off x="2311217" y="2426024"/>
                  <a:ext cx="369049" cy="632655"/>
                  <a:chOff x="251520" y="1374304"/>
                  <a:chExt cx="504056" cy="864096"/>
                </a:xfrm>
                <a:solidFill>
                  <a:schemeClr val="accent1"/>
                </a:solidFill>
              </p:grpSpPr>
              <p:sp>
                <p:nvSpPr>
                  <p:cNvPr id="118" name="Oval 3"/>
                  <p:cNvSpPr/>
                  <p:nvPr/>
                </p:nvSpPr>
                <p:spPr>
                  <a:xfrm>
                    <a:off x="359532" y="1374304"/>
                    <a:ext cx="288032" cy="288032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100" dirty="0"/>
                  </a:p>
                </p:txBody>
              </p:sp>
              <p:sp>
                <p:nvSpPr>
                  <p:cNvPr id="119" name="Rounded Rectangle 4"/>
                  <p:cNvSpPr/>
                  <p:nvPr/>
                </p:nvSpPr>
                <p:spPr>
                  <a:xfrm>
                    <a:off x="251520" y="1662336"/>
                    <a:ext cx="504056" cy="576064"/>
                  </a:xfrm>
                  <a:prstGeom prst="roundRect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100" dirty="0"/>
                  </a:p>
                </p:txBody>
              </p:sp>
            </p:grpSp>
            <p:grpSp>
              <p:nvGrpSpPr>
                <p:cNvPr id="91" name="Group 94"/>
                <p:cNvGrpSpPr/>
                <p:nvPr/>
              </p:nvGrpSpPr>
              <p:grpSpPr>
                <a:xfrm flipH="1">
                  <a:off x="2758425" y="2426024"/>
                  <a:ext cx="369049" cy="632655"/>
                  <a:chOff x="251520" y="1374304"/>
                  <a:chExt cx="504056" cy="864096"/>
                </a:xfrm>
                <a:solidFill>
                  <a:schemeClr val="accent1"/>
                </a:solidFill>
              </p:grpSpPr>
              <p:sp>
                <p:nvSpPr>
                  <p:cNvPr id="116" name="Oval 115"/>
                  <p:cNvSpPr/>
                  <p:nvPr/>
                </p:nvSpPr>
                <p:spPr>
                  <a:xfrm>
                    <a:off x="359532" y="1374304"/>
                    <a:ext cx="288032" cy="288032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100" dirty="0"/>
                  </a:p>
                </p:txBody>
              </p:sp>
              <p:sp>
                <p:nvSpPr>
                  <p:cNvPr id="117" name="Rounded Rectangle 116"/>
                  <p:cNvSpPr/>
                  <p:nvPr/>
                </p:nvSpPr>
                <p:spPr>
                  <a:xfrm>
                    <a:off x="251520" y="1662336"/>
                    <a:ext cx="504056" cy="576064"/>
                  </a:xfrm>
                  <a:prstGeom prst="roundRect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100" dirty="0"/>
                  </a:p>
                </p:txBody>
              </p:sp>
            </p:grpSp>
            <p:grpSp>
              <p:nvGrpSpPr>
                <p:cNvPr id="92" name="Group 97"/>
                <p:cNvGrpSpPr/>
                <p:nvPr/>
              </p:nvGrpSpPr>
              <p:grpSpPr>
                <a:xfrm flipH="1">
                  <a:off x="3205635" y="2426024"/>
                  <a:ext cx="369049" cy="632655"/>
                  <a:chOff x="251520" y="1374304"/>
                  <a:chExt cx="504056" cy="864096"/>
                </a:xfrm>
                <a:solidFill>
                  <a:schemeClr val="accent1"/>
                </a:solidFill>
              </p:grpSpPr>
              <p:sp>
                <p:nvSpPr>
                  <p:cNvPr id="114" name="Oval 113"/>
                  <p:cNvSpPr/>
                  <p:nvPr/>
                </p:nvSpPr>
                <p:spPr>
                  <a:xfrm>
                    <a:off x="359532" y="1374304"/>
                    <a:ext cx="288032" cy="288032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100" dirty="0"/>
                  </a:p>
                </p:txBody>
              </p:sp>
              <p:sp>
                <p:nvSpPr>
                  <p:cNvPr id="115" name="Rounded Rectangle 114"/>
                  <p:cNvSpPr/>
                  <p:nvPr/>
                </p:nvSpPr>
                <p:spPr>
                  <a:xfrm>
                    <a:off x="251520" y="1662336"/>
                    <a:ext cx="504056" cy="576064"/>
                  </a:xfrm>
                  <a:prstGeom prst="roundRect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100" dirty="0"/>
                  </a:p>
                </p:txBody>
              </p:sp>
            </p:grpSp>
            <p:grpSp>
              <p:nvGrpSpPr>
                <p:cNvPr id="93" name="Group 100"/>
                <p:cNvGrpSpPr/>
                <p:nvPr/>
              </p:nvGrpSpPr>
              <p:grpSpPr>
                <a:xfrm flipH="1">
                  <a:off x="3652843" y="2426024"/>
                  <a:ext cx="369049" cy="632655"/>
                  <a:chOff x="251520" y="1374304"/>
                  <a:chExt cx="504056" cy="864096"/>
                </a:xfrm>
                <a:solidFill>
                  <a:schemeClr val="accent1"/>
                </a:solidFill>
              </p:grpSpPr>
              <p:sp>
                <p:nvSpPr>
                  <p:cNvPr id="112" name="Oval 111"/>
                  <p:cNvSpPr/>
                  <p:nvPr/>
                </p:nvSpPr>
                <p:spPr>
                  <a:xfrm>
                    <a:off x="359532" y="1374304"/>
                    <a:ext cx="288032" cy="288032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100" dirty="0"/>
                  </a:p>
                </p:txBody>
              </p:sp>
              <p:sp>
                <p:nvSpPr>
                  <p:cNvPr id="113" name="Rounded Rectangle 112"/>
                  <p:cNvSpPr/>
                  <p:nvPr/>
                </p:nvSpPr>
                <p:spPr>
                  <a:xfrm>
                    <a:off x="251520" y="1662336"/>
                    <a:ext cx="504056" cy="576064"/>
                  </a:xfrm>
                  <a:prstGeom prst="roundRect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100" dirty="0"/>
                  </a:p>
                </p:txBody>
              </p:sp>
            </p:grpSp>
            <p:grpSp>
              <p:nvGrpSpPr>
                <p:cNvPr id="94" name="Group 103"/>
                <p:cNvGrpSpPr/>
                <p:nvPr/>
              </p:nvGrpSpPr>
              <p:grpSpPr>
                <a:xfrm flipH="1">
                  <a:off x="4100050" y="2426024"/>
                  <a:ext cx="369049" cy="632655"/>
                  <a:chOff x="251520" y="1374304"/>
                  <a:chExt cx="504056" cy="864096"/>
                </a:xfrm>
                <a:solidFill>
                  <a:schemeClr val="accent1"/>
                </a:solidFill>
              </p:grpSpPr>
              <p:sp>
                <p:nvSpPr>
                  <p:cNvPr id="110" name="Oval 109"/>
                  <p:cNvSpPr/>
                  <p:nvPr/>
                </p:nvSpPr>
                <p:spPr>
                  <a:xfrm>
                    <a:off x="359532" y="1374304"/>
                    <a:ext cx="288032" cy="288032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100" dirty="0"/>
                  </a:p>
                </p:txBody>
              </p:sp>
              <p:sp>
                <p:nvSpPr>
                  <p:cNvPr id="111" name="Rounded Rectangle 110"/>
                  <p:cNvSpPr/>
                  <p:nvPr/>
                </p:nvSpPr>
                <p:spPr>
                  <a:xfrm>
                    <a:off x="251520" y="1662336"/>
                    <a:ext cx="504056" cy="576064"/>
                  </a:xfrm>
                  <a:prstGeom prst="roundRect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100" dirty="0"/>
                  </a:p>
                </p:txBody>
              </p:sp>
            </p:grpSp>
            <p:grpSp>
              <p:nvGrpSpPr>
                <p:cNvPr id="95" name="Group 106"/>
                <p:cNvGrpSpPr/>
                <p:nvPr/>
              </p:nvGrpSpPr>
              <p:grpSpPr>
                <a:xfrm flipH="1">
                  <a:off x="4547260" y="2426024"/>
                  <a:ext cx="369049" cy="632655"/>
                  <a:chOff x="251520" y="1374304"/>
                  <a:chExt cx="504056" cy="864096"/>
                </a:xfrm>
                <a:solidFill>
                  <a:schemeClr val="accent1"/>
                </a:solidFill>
              </p:grpSpPr>
              <p:sp>
                <p:nvSpPr>
                  <p:cNvPr id="108" name="Oval 107"/>
                  <p:cNvSpPr/>
                  <p:nvPr/>
                </p:nvSpPr>
                <p:spPr>
                  <a:xfrm>
                    <a:off x="359532" y="1374304"/>
                    <a:ext cx="288032" cy="288032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100" dirty="0"/>
                  </a:p>
                </p:txBody>
              </p:sp>
              <p:sp>
                <p:nvSpPr>
                  <p:cNvPr id="109" name="Rounded Rectangle 108"/>
                  <p:cNvSpPr/>
                  <p:nvPr/>
                </p:nvSpPr>
                <p:spPr>
                  <a:xfrm>
                    <a:off x="251520" y="1662336"/>
                    <a:ext cx="504056" cy="576064"/>
                  </a:xfrm>
                  <a:prstGeom prst="roundRect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100" dirty="0"/>
                  </a:p>
                </p:txBody>
              </p:sp>
            </p:grpSp>
            <p:grpSp>
              <p:nvGrpSpPr>
                <p:cNvPr id="96" name="Group 109"/>
                <p:cNvGrpSpPr/>
                <p:nvPr/>
              </p:nvGrpSpPr>
              <p:grpSpPr>
                <a:xfrm flipH="1">
                  <a:off x="4994467" y="2426024"/>
                  <a:ext cx="369049" cy="632655"/>
                  <a:chOff x="251520" y="1374304"/>
                  <a:chExt cx="504056" cy="864096"/>
                </a:xfrm>
                <a:solidFill>
                  <a:srgbClr val="FFC000"/>
                </a:solidFill>
              </p:grpSpPr>
              <p:sp>
                <p:nvSpPr>
                  <p:cNvPr id="106" name="Oval 105"/>
                  <p:cNvSpPr/>
                  <p:nvPr/>
                </p:nvSpPr>
                <p:spPr>
                  <a:xfrm>
                    <a:off x="359532" y="1374304"/>
                    <a:ext cx="288032" cy="288032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100" dirty="0"/>
                  </a:p>
                </p:txBody>
              </p:sp>
              <p:sp>
                <p:nvSpPr>
                  <p:cNvPr id="107" name="Rounded Rectangle 106"/>
                  <p:cNvSpPr/>
                  <p:nvPr/>
                </p:nvSpPr>
                <p:spPr>
                  <a:xfrm>
                    <a:off x="251520" y="1662336"/>
                    <a:ext cx="504056" cy="576064"/>
                  </a:xfrm>
                  <a:prstGeom prst="roundRect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100" dirty="0"/>
                  </a:p>
                </p:txBody>
              </p:sp>
            </p:grpSp>
            <p:grpSp>
              <p:nvGrpSpPr>
                <p:cNvPr id="97" name="Group 112"/>
                <p:cNvGrpSpPr/>
                <p:nvPr/>
              </p:nvGrpSpPr>
              <p:grpSpPr>
                <a:xfrm flipH="1">
                  <a:off x="5441674" y="2426024"/>
                  <a:ext cx="369049" cy="632655"/>
                  <a:chOff x="251520" y="1374304"/>
                  <a:chExt cx="504056" cy="864096"/>
                </a:xfrm>
                <a:solidFill>
                  <a:srgbClr val="FFC000"/>
                </a:solidFill>
              </p:grpSpPr>
              <p:sp>
                <p:nvSpPr>
                  <p:cNvPr id="104" name="Oval 103"/>
                  <p:cNvSpPr/>
                  <p:nvPr/>
                </p:nvSpPr>
                <p:spPr>
                  <a:xfrm>
                    <a:off x="359532" y="1374304"/>
                    <a:ext cx="288032" cy="288032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100" dirty="0"/>
                  </a:p>
                </p:txBody>
              </p:sp>
              <p:sp>
                <p:nvSpPr>
                  <p:cNvPr id="105" name="Rounded Rectangle 104"/>
                  <p:cNvSpPr/>
                  <p:nvPr/>
                </p:nvSpPr>
                <p:spPr>
                  <a:xfrm>
                    <a:off x="251520" y="1662336"/>
                    <a:ext cx="504056" cy="576064"/>
                  </a:xfrm>
                  <a:prstGeom prst="roundRect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100" dirty="0"/>
                  </a:p>
                </p:txBody>
              </p:sp>
            </p:grpSp>
            <p:grpSp>
              <p:nvGrpSpPr>
                <p:cNvPr id="98" name="Group 115"/>
                <p:cNvGrpSpPr/>
                <p:nvPr/>
              </p:nvGrpSpPr>
              <p:grpSpPr>
                <a:xfrm flipH="1">
                  <a:off x="5888881" y="2426024"/>
                  <a:ext cx="369049" cy="632655"/>
                  <a:chOff x="251520" y="1374304"/>
                  <a:chExt cx="504056" cy="864096"/>
                </a:xfrm>
                <a:solidFill>
                  <a:srgbClr val="00B050"/>
                </a:solidFill>
              </p:grpSpPr>
              <p:sp>
                <p:nvSpPr>
                  <p:cNvPr id="102" name="Oval 101"/>
                  <p:cNvSpPr/>
                  <p:nvPr/>
                </p:nvSpPr>
                <p:spPr>
                  <a:xfrm>
                    <a:off x="359532" y="1374304"/>
                    <a:ext cx="288032" cy="288032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100" dirty="0"/>
                  </a:p>
                </p:txBody>
              </p:sp>
              <p:sp>
                <p:nvSpPr>
                  <p:cNvPr id="103" name="Rounded Rectangle 102"/>
                  <p:cNvSpPr/>
                  <p:nvPr/>
                </p:nvSpPr>
                <p:spPr>
                  <a:xfrm>
                    <a:off x="251520" y="1662336"/>
                    <a:ext cx="504056" cy="576064"/>
                  </a:xfrm>
                  <a:prstGeom prst="roundRect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100" dirty="0"/>
                  </a:p>
                </p:txBody>
              </p:sp>
            </p:grpSp>
            <p:grpSp>
              <p:nvGrpSpPr>
                <p:cNvPr id="99" name="Group 98"/>
                <p:cNvGrpSpPr/>
                <p:nvPr/>
              </p:nvGrpSpPr>
              <p:grpSpPr>
                <a:xfrm flipH="1">
                  <a:off x="6336085" y="2426024"/>
                  <a:ext cx="369049" cy="632655"/>
                  <a:chOff x="251520" y="1374304"/>
                  <a:chExt cx="504056" cy="864096"/>
                </a:xfrm>
                <a:solidFill>
                  <a:srgbClr val="00B050"/>
                </a:solidFill>
              </p:grpSpPr>
              <p:sp>
                <p:nvSpPr>
                  <p:cNvPr id="100" name="Oval 99"/>
                  <p:cNvSpPr/>
                  <p:nvPr/>
                </p:nvSpPr>
                <p:spPr>
                  <a:xfrm>
                    <a:off x="359532" y="1374304"/>
                    <a:ext cx="288032" cy="288032"/>
                  </a:xfrm>
                  <a:prstGeom prst="ellipse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100" dirty="0"/>
                  </a:p>
                </p:txBody>
              </p:sp>
              <p:sp>
                <p:nvSpPr>
                  <p:cNvPr id="101" name="Rounded Rectangle 100"/>
                  <p:cNvSpPr/>
                  <p:nvPr/>
                </p:nvSpPr>
                <p:spPr>
                  <a:xfrm>
                    <a:off x="251520" y="1662336"/>
                    <a:ext cx="504056" cy="576064"/>
                  </a:xfrm>
                  <a:prstGeom prst="roundRect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100" dirty="0"/>
                  </a:p>
                </p:txBody>
              </p: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2805120" y="1120098"/>
                <a:ext cx="3591392" cy="348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 smtClean="0"/>
                  <a:t>[ </a:t>
                </a:r>
                <a:r>
                  <a:rPr lang="en-GB" sz="1200" b="1" dirty="0" smtClean="0">
                    <a:solidFill>
                      <a:srgbClr val="00B050"/>
                    </a:solidFill>
                  </a:rPr>
                  <a:t>% Promoters </a:t>
                </a:r>
                <a:r>
                  <a:rPr lang="en-GB" sz="1200" i="1" u="sng" dirty="0" smtClean="0"/>
                  <a:t>minus</a:t>
                </a:r>
                <a:r>
                  <a:rPr lang="en-GB" sz="1200" b="1" dirty="0" smtClean="0"/>
                  <a:t> </a:t>
                </a:r>
                <a:r>
                  <a:rPr lang="en-GB" sz="1200" b="1" dirty="0" smtClean="0">
                    <a:solidFill>
                      <a:schemeClr val="accent1"/>
                    </a:solidFill>
                  </a:rPr>
                  <a:t>% Detractors</a:t>
                </a:r>
                <a:r>
                  <a:rPr lang="en-GB" sz="1200" b="1" dirty="0" smtClean="0"/>
                  <a:t> ]</a:t>
                </a:r>
                <a:endParaRPr lang="en-GB" sz="1200" b="1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907172" y="1851514"/>
                <a:ext cx="1045318" cy="464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 dirty="0" smtClean="0"/>
                  <a:t>Unlikely to recommend</a:t>
                </a:r>
                <a:endParaRPr lang="en-GB" sz="9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6228183" y="1809110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 dirty="0" smtClean="0"/>
                  <a:t>Extremely likely to recommend</a:t>
                </a:r>
                <a:endParaRPr lang="en-GB" sz="900" dirty="0"/>
              </a:p>
            </p:txBody>
          </p:sp>
          <p:grpSp>
            <p:nvGrpSpPr>
              <p:cNvPr id="72" name="Group 199"/>
              <p:cNvGrpSpPr/>
              <p:nvPr/>
            </p:nvGrpSpPr>
            <p:grpSpPr>
              <a:xfrm>
                <a:off x="3286706" y="2564904"/>
                <a:ext cx="3201239" cy="329104"/>
                <a:chOff x="3286706" y="2564904"/>
                <a:chExt cx="3201239" cy="329104"/>
              </a:xfrm>
            </p:grpSpPr>
            <p:sp>
              <p:nvSpPr>
                <p:cNvPr id="73" name="TextBox 10"/>
                <p:cNvSpPr txBox="1"/>
                <p:nvPr/>
              </p:nvSpPr>
              <p:spPr>
                <a:xfrm>
                  <a:off x="3286706" y="2564904"/>
                  <a:ext cx="984346" cy="329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GB" b="1" dirty="0" smtClean="0">
                      <a:solidFill>
                        <a:srgbClr val="C00000"/>
                      </a:solidFill>
                      <a:latin typeface="Century Gothic" panose="020B0502020202020204" pitchFamily="34" charset="0"/>
                    </a:rPr>
                    <a:t>Detractors</a:t>
                  </a:r>
                </a:p>
              </p:txBody>
            </p:sp>
            <p:sp>
              <p:nvSpPr>
                <p:cNvPr id="76" name="TextBox 11"/>
                <p:cNvSpPr txBox="1"/>
                <p:nvPr/>
              </p:nvSpPr>
              <p:spPr>
                <a:xfrm>
                  <a:off x="4860032" y="2564904"/>
                  <a:ext cx="79208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GB" b="1" dirty="0" smtClean="0">
                      <a:solidFill>
                        <a:srgbClr val="FFC000"/>
                      </a:solidFill>
                      <a:latin typeface="Century Gothic" panose="020B0502020202020204" pitchFamily="34" charset="0"/>
                    </a:rPr>
                    <a:t>Passives</a:t>
                  </a:r>
                </a:p>
              </p:txBody>
            </p:sp>
            <p:sp>
              <p:nvSpPr>
                <p:cNvPr id="80" name="TextBox 12"/>
                <p:cNvSpPr txBox="1"/>
                <p:nvPr/>
              </p:nvSpPr>
              <p:spPr>
                <a:xfrm>
                  <a:off x="5508102" y="2564904"/>
                  <a:ext cx="979843" cy="329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GB" b="1" dirty="0" smtClean="0">
                      <a:solidFill>
                        <a:srgbClr val="00B050"/>
                      </a:solidFill>
                      <a:latin typeface="Century Gothic" panose="020B0502020202020204" pitchFamily="34" charset="0"/>
                    </a:rPr>
                    <a:t>Promoters</a:t>
                  </a:r>
                </a:p>
              </p:txBody>
            </p:sp>
          </p:grpSp>
        </p:grpSp>
        <p:sp>
          <p:nvSpPr>
            <p:cNvPr id="63" name="Left Brace 62"/>
            <p:cNvSpPr/>
            <p:nvPr/>
          </p:nvSpPr>
          <p:spPr>
            <a:xfrm rot="16200000" flipV="1">
              <a:off x="4060611" y="1590547"/>
              <a:ext cx="230695" cy="1944219"/>
            </a:xfrm>
            <a:prstGeom prst="leftBrac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>
                <a:solidFill>
                  <a:srgbClr val="C00000"/>
                </a:solidFill>
              </a:endParaRPr>
            </a:p>
          </p:txBody>
        </p:sp>
        <p:sp>
          <p:nvSpPr>
            <p:cNvPr id="64" name="Right Brace 63"/>
            <p:cNvSpPr/>
            <p:nvPr/>
          </p:nvSpPr>
          <p:spPr>
            <a:xfrm rot="5400000" flipV="1">
              <a:off x="5400112" y="2285310"/>
              <a:ext cx="252000" cy="576000"/>
            </a:xfrm>
            <a:prstGeom prst="rightBrac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sp>
          <p:nvSpPr>
            <p:cNvPr id="65" name="Right Brace 64"/>
            <p:cNvSpPr/>
            <p:nvPr/>
          </p:nvSpPr>
          <p:spPr>
            <a:xfrm rot="5400000" flipV="1">
              <a:off x="6048144" y="2267310"/>
              <a:ext cx="252000" cy="612000"/>
            </a:xfrm>
            <a:prstGeom prst="rightBrac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</p:grpSp>
      <p:sp>
        <p:nvSpPr>
          <p:cNvPr id="58" name="Title 2"/>
          <p:cNvSpPr txBox="1">
            <a:spLocks/>
          </p:cNvSpPr>
          <p:nvPr/>
        </p:nvSpPr>
        <p:spPr>
          <a:xfrm>
            <a:off x="251520" y="1340768"/>
            <a:ext cx="5021830" cy="28803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400" dirty="0" smtClean="0"/>
              <a:t>The NPS measures our customers’ loyalty over time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2774823"/>
            <a:ext cx="4681051" cy="40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1700808"/>
            <a:ext cx="46771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The </a:t>
            </a:r>
            <a:r>
              <a:rPr lang="en-US" sz="1200" b="1" dirty="0" smtClean="0"/>
              <a:t>Promoters</a:t>
            </a:r>
            <a:r>
              <a:rPr lang="en-US" sz="1200" dirty="0" smtClean="0"/>
              <a:t> are likely </a:t>
            </a:r>
            <a:r>
              <a:rPr lang="en-US" sz="1200" dirty="0"/>
              <a:t>to </a:t>
            </a:r>
            <a:r>
              <a:rPr lang="en-US" sz="1200" dirty="0" smtClean="0"/>
              <a:t>show </a:t>
            </a:r>
            <a:r>
              <a:rPr lang="en-US" sz="1200" dirty="0"/>
              <a:t>value-creating </a:t>
            </a:r>
            <a:r>
              <a:rPr lang="en-US" sz="1200" dirty="0" smtClean="0"/>
              <a:t>behaviors: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buying more,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remaining </a:t>
            </a:r>
            <a:r>
              <a:rPr lang="en-US" sz="1200" dirty="0"/>
              <a:t>customers for </a:t>
            </a:r>
            <a:r>
              <a:rPr lang="en-US" sz="1200" dirty="0" smtClean="0"/>
              <a:t>longer,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and </a:t>
            </a:r>
            <a:r>
              <a:rPr lang="en-US" sz="1200" dirty="0"/>
              <a:t>making more positive </a:t>
            </a:r>
            <a:r>
              <a:rPr lang="en-US" sz="1200" dirty="0" smtClean="0"/>
              <a:t>referrals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to </a:t>
            </a:r>
            <a:r>
              <a:rPr lang="en-US" sz="1200" dirty="0"/>
              <a:t>other potential </a:t>
            </a:r>
            <a:r>
              <a:rPr lang="en-US" sz="1200" dirty="0" smtClean="0"/>
              <a:t>customers.</a:t>
            </a:r>
          </a:p>
          <a:p>
            <a:endParaRPr lang="en-US" sz="1200" dirty="0"/>
          </a:p>
          <a:p>
            <a:r>
              <a:rPr lang="en-US" sz="1200" dirty="0" smtClean="0"/>
              <a:t>The </a:t>
            </a:r>
            <a:r>
              <a:rPr lang="en-US" sz="1200" b="1" dirty="0" smtClean="0"/>
              <a:t>Detractors</a:t>
            </a:r>
            <a:r>
              <a:rPr lang="en-US" sz="1200" dirty="0" smtClean="0"/>
              <a:t> </a:t>
            </a:r>
            <a:r>
              <a:rPr lang="en-US" sz="1200" dirty="0"/>
              <a:t>are </a:t>
            </a:r>
            <a:r>
              <a:rPr lang="en-US" sz="1200" dirty="0" smtClean="0"/>
              <a:t>showing the opposite </a:t>
            </a:r>
            <a:r>
              <a:rPr lang="en-GB" sz="1200" dirty="0" smtClean="0"/>
              <a:t>behaviours</a:t>
            </a:r>
            <a:r>
              <a:rPr lang="en-US" sz="1200" dirty="0" smtClean="0"/>
              <a:t>.</a:t>
            </a:r>
            <a:endParaRPr lang="en-GB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5472672" y="3532423"/>
            <a:ext cx="2996445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Examples of NPS scores</a:t>
            </a:r>
          </a:p>
          <a:p>
            <a:endParaRPr lang="en-GB" dirty="0" smtClean="0"/>
          </a:p>
          <a:p>
            <a:r>
              <a:rPr lang="en-GB" dirty="0" smtClean="0"/>
              <a:t>Tesla		97%</a:t>
            </a:r>
          </a:p>
          <a:p>
            <a:r>
              <a:rPr lang="en-GB" dirty="0"/>
              <a:t>Amazon	61</a:t>
            </a:r>
            <a:r>
              <a:rPr lang="en-GB" dirty="0" smtClean="0"/>
              <a:t>%</a:t>
            </a:r>
          </a:p>
          <a:p>
            <a:r>
              <a:rPr lang="en-GB" dirty="0"/>
              <a:t>Apple		55%</a:t>
            </a:r>
          </a:p>
          <a:p>
            <a:r>
              <a:rPr lang="en-GB" dirty="0" smtClean="0"/>
              <a:t>Samsung	45%</a:t>
            </a:r>
          </a:p>
          <a:p>
            <a:r>
              <a:rPr lang="en-GB" dirty="0"/>
              <a:t>Mercedes	39%</a:t>
            </a:r>
          </a:p>
          <a:p>
            <a:r>
              <a:rPr lang="en-GB" dirty="0" smtClean="0"/>
              <a:t>Ikea		32%</a:t>
            </a:r>
          </a:p>
          <a:p>
            <a:r>
              <a:rPr lang="en-GB" dirty="0" smtClean="0"/>
              <a:t>Virgin Mobile	  7%</a:t>
            </a:r>
          </a:p>
          <a:p>
            <a:endParaRPr lang="en-GB" dirty="0" smtClean="0"/>
          </a:p>
          <a:p>
            <a:r>
              <a:rPr lang="en-GB" dirty="0" smtClean="0"/>
              <a:t>Saint-Gobain	64%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25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Net Promoter Score (NPS)</a:t>
            </a:r>
            <a:endParaRPr lang="en-GB" sz="3200" dirty="0"/>
          </a:p>
        </p:txBody>
      </p:sp>
      <p:graphicFrame>
        <p:nvGraphicFramePr>
          <p:cNvPr id="17" name="Content Placeholder 3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567769819"/>
              </p:ext>
            </p:extLst>
          </p:nvPr>
        </p:nvGraphicFramePr>
        <p:xfrm>
          <a:off x="227013" y="2284848"/>
          <a:ext cx="8666162" cy="3383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ight Brace 82"/>
          <p:cNvSpPr/>
          <p:nvPr/>
        </p:nvSpPr>
        <p:spPr>
          <a:xfrm rot="16200000">
            <a:off x="3087487" y="2445988"/>
            <a:ext cx="171245" cy="4403019"/>
          </a:xfrm>
          <a:prstGeom prst="rightBrac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0" name="Right Brace 83"/>
          <p:cNvSpPr/>
          <p:nvPr/>
        </p:nvSpPr>
        <p:spPr>
          <a:xfrm rot="16200000">
            <a:off x="6077142" y="2706186"/>
            <a:ext cx="126000" cy="1368153"/>
          </a:xfrm>
          <a:prstGeom prst="righ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1" name="Right Brace 84"/>
          <p:cNvSpPr/>
          <p:nvPr/>
        </p:nvSpPr>
        <p:spPr>
          <a:xfrm rot="16200000">
            <a:off x="7700910" y="2030720"/>
            <a:ext cx="126000" cy="1368000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3" name="TextBox 10"/>
          <p:cNvSpPr txBox="1"/>
          <p:nvPr/>
        </p:nvSpPr>
        <p:spPr>
          <a:xfrm>
            <a:off x="2525036" y="4120395"/>
            <a:ext cx="129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Detractors</a:t>
            </a:r>
          </a:p>
          <a:p>
            <a:pPr algn="ctr"/>
            <a:r>
              <a:rPr lang="en-GB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= 8.1% </a:t>
            </a:r>
            <a:endParaRPr lang="en-GB" sz="1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5612631" y="2865597"/>
            <a:ext cx="1080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Passives</a:t>
            </a:r>
          </a:p>
          <a:p>
            <a:pPr algn="ctr"/>
            <a:r>
              <a:rPr lang="en-GB" sz="12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= 34.2% </a:t>
            </a:r>
            <a:endParaRPr lang="en-GB" sz="12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12"/>
          <p:cNvSpPr txBox="1"/>
          <p:nvPr/>
        </p:nvSpPr>
        <p:spPr>
          <a:xfrm>
            <a:off x="7115838" y="2204864"/>
            <a:ext cx="129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Promoters</a:t>
            </a:r>
          </a:p>
          <a:p>
            <a:pPr algn="ctr"/>
            <a:r>
              <a:rPr lang="en-GB" sz="12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= 57.7% </a:t>
            </a:r>
            <a:endParaRPr lang="en-GB" sz="12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5536" y="1484784"/>
            <a:ext cx="7956376" cy="245493"/>
          </a:xfrm>
        </p:spPr>
        <p:txBody>
          <a:bodyPr anchor="t"/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Based on your experience, how likely or unlike would you be to recommend James Walker to colleagues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itle 2"/>
          <p:cNvSpPr txBox="1">
            <a:spLocks/>
          </p:cNvSpPr>
          <p:nvPr/>
        </p:nvSpPr>
        <p:spPr>
          <a:xfrm>
            <a:off x="251520" y="5877272"/>
            <a:ext cx="7512390" cy="28803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1400" b="1" dirty="0" smtClean="0">
                <a:solidFill>
                  <a:srgbClr val="00B050"/>
                </a:solidFill>
              </a:rPr>
              <a:t>57,7%</a:t>
            </a:r>
            <a:r>
              <a:rPr lang="en-GB" sz="1400" b="1" dirty="0" smtClean="0"/>
              <a:t>  </a:t>
            </a:r>
            <a:r>
              <a:rPr lang="en-GB" sz="1400" i="1" dirty="0" smtClean="0"/>
              <a:t>minus</a:t>
            </a:r>
            <a:r>
              <a:rPr lang="en-GB" sz="1400" b="1" dirty="0" smtClean="0"/>
              <a:t>  </a:t>
            </a:r>
            <a:r>
              <a:rPr lang="en-GB" sz="1400" b="1" dirty="0" smtClean="0">
                <a:solidFill>
                  <a:srgbClr val="FF0000"/>
                </a:solidFill>
              </a:rPr>
              <a:t>8,1%</a:t>
            </a:r>
            <a:r>
              <a:rPr lang="en-GB" sz="1400" b="1" dirty="0" smtClean="0"/>
              <a:t>     =     </a:t>
            </a:r>
            <a:r>
              <a:rPr lang="en-GB" sz="2000" b="1" dirty="0" smtClean="0"/>
              <a:t>49,6%</a:t>
            </a:r>
            <a:r>
              <a:rPr lang="en-GB" sz="1400" b="1" dirty="0" smtClean="0"/>
              <a:t> </a:t>
            </a:r>
          </a:p>
        </p:txBody>
      </p:sp>
      <p:sp>
        <p:nvSpPr>
          <p:cNvPr id="3" name="Pensées 2"/>
          <p:cNvSpPr/>
          <p:nvPr/>
        </p:nvSpPr>
        <p:spPr>
          <a:xfrm>
            <a:off x="6012160" y="5877272"/>
            <a:ext cx="3024336" cy="648072"/>
          </a:xfrm>
          <a:prstGeom prst="cloudCallout">
            <a:avLst>
              <a:gd name="adj1" fmla="val -60392"/>
              <a:gd name="adj2" fmla="val -258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Remember Tesla’s score?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27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19" grpId="0" animBg="1"/>
      <p:bldP spid="20" grpId="0" animBg="1"/>
      <p:bldP spid="21" grpId="0" animBg="1"/>
      <p:bldP spid="23" grpId="0"/>
      <p:bldP spid="24" grpId="0"/>
      <p:bldP spid="25" grpId="0"/>
      <p:bldP spid="28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Net Promoter Score league tables</a:t>
            </a:r>
            <a:endParaRPr lang="en-GB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26378" y="1124744"/>
            <a:ext cx="3985582" cy="57606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1050" b="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overall league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table</a:t>
            </a:r>
          </a:p>
          <a:p>
            <a:pPr>
              <a:spcBef>
                <a:spcPts val="0"/>
              </a:spcBef>
            </a:pPr>
            <a:r>
              <a:rPr lang="en-GB" sz="1050" b="0" dirty="0" smtClean="0">
                <a:solidFill>
                  <a:schemeClr val="bg1">
                    <a:lumMod val="50000"/>
                  </a:schemeClr>
                </a:solidFill>
              </a:rPr>
              <a:t>680 companies.</a:t>
            </a:r>
            <a:endParaRPr lang="en-GB" sz="105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906898" y="1121166"/>
            <a:ext cx="3985582" cy="57606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1050" b="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B2B m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anufacturing league table</a:t>
            </a:r>
          </a:p>
          <a:p>
            <a:pPr>
              <a:spcBef>
                <a:spcPts val="0"/>
              </a:spcBef>
            </a:pPr>
            <a:r>
              <a:rPr lang="en-GB" sz="1050" b="0" dirty="0" smtClean="0">
                <a:solidFill>
                  <a:schemeClr val="bg1">
                    <a:lumMod val="50000"/>
                  </a:schemeClr>
                </a:solidFill>
              </a:rPr>
              <a:t>145  companies</a:t>
            </a:r>
            <a:endParaRPr lang="en-GB" sz="1050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52" y="1704386"/>
            <a:ext cx="3528392" cy="475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3283" y="3182779"/>
            <a:ext cx="10673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2018: 49.6%</a:t>
            </a:r>
            <a:endParaRPr lang="en-GB" sz="1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693984"/>
            <a:ext cx="3628984" cy="4752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56324" y="3119733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2018: 49.6%</a:t>
            </a:r>
            <a:endParaRPr lang="en-GB" sz="1000" b="1" dirty="0"/>
          </a:p>
        </p:txBody>
      </p:sp>
      <p:sp>
        <p:nvSpPr>
          <p:cNvPr id="10" name="TextBox 5"/>
          <p:cNvSpPr txBox="1"/>
          <p:nvPr/>
        </p:nvSpPr>
        <p:spPr>
          <a:xfrm>
            <a:off x="2627784" y="3789040"/>
            <a:ext cx="946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2016: 37%</a:t>
            </a:r>
            <a:endParaRPr lang="en-GB" sz="1000" dirty="0"/>
          </a:p>
        </p:txBody>
      </p:sp>
      <p:sp>
        <p:nvSpPr>
          <p:cNvPr id="11" name="TextBox 5"/>
          <p:cNvSpPr txBox="1"/>
          <p:nvPr/>
        </p:nvSpPr>
        <p:spPr>
          <a:xfrm>
            <a:off x="7514025" y="3686835"/>
            <a:ext cx="946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2016: 37%</a:t>
            </a:r>
            <a:endParaRPr lang="en-GB" sz="1000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2014140" y="3912150"/>
            <a:ext cx="648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6599388" y="3806132"/>
            <a:ext cx="648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12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/>
      <p:bldP spid="14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157985"/>
              </p:ext>
            </p:extLst>
          </p:nvPr>
        </p:nvGraphicFramePr>
        <p:xfrm>
          <a:off x="292903" y="1257904"/>
          <a:ext cx="8516529" cy="526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 anchor="b">
            <a:noAutofit/>
          </a:bodyPr>
          <a:lstStyle/>
          <a:p>
            <a:r>
              <a:rPr lang="en-GB" sz="2800" dirty="0" smtClean="0"/>
              <a:t>Net Promoter Score</a:t>
            </a:r>
            <a:br>
              <a:rPr lang="en-GB" sz="2800" dirty="0" smtClean="0"/>
            </a:br>
            <a:r>
              <a:rPr lang="en-GB" sz="2800" dirty="0" smtClean="0"/>
              <a:t>by </a:t>
            </a:r>
            <a:r>
              <a:rPr lang="en-GB" sz="2800" b="1" dirty="0" smtClean="0"/>
              <a:t>Business Classification &amp; Area</a:t>
            </a:r>
            <a:endParaRPr lang="en-GB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3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1560" y="692696"/>
            <a:ext cx="7772400" cy="1472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b="1" dirty="0" smtClean="0"/>
              <a:t>Level of Business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6431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226378" y="1340768"/>
            <a:ext cx="8532000" cy="720000"/>
            <a:chOff x="226378" y="1738833"/>
            <a:chExt cx="8532000" cy="906460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226378" y="1738833"/>
              <a:ext cx="8532000" cy="906460"/>
              <a:chOff x="720724" y="1833185"/>
              <a:chExt cx="8532028" cy="906468"/>
            </a:xfrm>
          </p:grpSpPr>
          <p:sp>
            <p:nvSpPr>
              <p:cNvPr id="95" name="Chevron 94"/>
              <p:cNvSpPr/>
              <p:nvPr/>
            </p:nvSpPr>
            <p:spPr>
              <a:xfrm>
                <a:off x="720725" y="1833185"/>
                <a:ext cx="1993907" cy="785819"/>
              </a:xfrm>
              <a:prstGeom prst="chevron">
                <a:avLst>
                  <a:gd name="adj" fmla="val 31104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CSI increased to 84.1%</a:t>
                </a:r>
                <a:endParaRPr lang="en-GB" sz="1400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>
                <a:off x="720724" y="2738066"/>
                <a:ext cx="8532028" cy="158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21"/>
            <p:cNvSpPr/>
            <p:nvPr/>
          </p:nvSpPr>
          <p:spPr>
            <a:xfrm>
              <a:off x="2267744" y="1738833"/>
              <a:ext cx="6480720" cy="7848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100" b="1" dirty="0" smtClean="0">
                  <a:solidFill>
                    <a:schemeClr val="tx1"/>
                  </a:solidFill>
                  <a:latin typeface="Century Gothic" pitchFamily="34" charset="0"/>
                </a:rPr>
                <a:t>Customer Satisfaction Index (CSI): 84.1%</a:t>
              </a:r>
            </a:p>
            <a:p>
              <a:r>
                <a:rPr lang="en-GB" sz="1100" dirty="0" smtClean="0">
                  <a:solidFill>
                    <a:schemeClr val="tx1"/>
                  </a:solidFill>
                  <a:latin typeface="Century Gothic" pitchFamily="34" charset="0"/>
                </a:rPr>
                <a:t>This is up from 83.2% in 2016. </a:t>
              </a:r>
            </a:p>
            <a:p>
              <a:r>
                <a:rPr lang="en-GB" sz="1100" dirty="0" smtClean="0">
                  <a:solidFill>
                    <a:schemeClr val="tx1"/>
                  </a:solidFill>
                  <a:latin typeface="Century Gothic" pitchFamily="34" charset="0"/>
                </a:rPr>
                <a:t>JW: 83.9% (2016: 83.1%)     Tiflex: 85.9% (2016: 84.3%)</a:t>
              </a:r>
              <a:endParaRPr lang="en-GB" sz="11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26378" y="2161659"/>
            <a:ext cx="8532000" cy="720000"/>
            <a:chOff x="226378" y="1738833"/>
            <a:chExt cx="8532000" cy="906460"/>
          </a:xfrm>
        </p:grpSpPr>
        <p:grpSp>
          <p:nvGrpSpPr>
            <p:cNvPr id="40" name="Group 26"/>
            <p:cNvGrpSpPr>
              <a:grpSpLocks/>
            </p:cNvGrpSpPr>
            <p:nvPr/>
          </p:nvGrpSpPr>
          <p:grpSpPr bwMode="auto">
            <a:xfrm>
              <a:off x="226378" y="1738833"/>
              <a:ext cx="8532000" cy="906460"/>
              <a:chOff x="720724" y="1833185"/>
              <a:chExt cx="8532028" cy="906468"/>
            </a:xfrm>
          </p:grpSpPr>
          <p:sp>
            <p:nvSpPr>
              <p:cNvPr id="42" name="Chevron 41"/>
              <p:cNvSpPr/>
              <p:nvPr/>
            </p:nvSpPr>
            <p:spPr>
              <a:xfrm>
                <a:off x="720725" y="1833185"/>
                <a:ext cx="1993907" cy="785819"/>
              </a:xfrm>
              <a:prstGeom prst="chevron">
                <a:avLst>
                  <a:gd name="adj" fmla="val 31104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NPS is 49.6%</a:t>
                </a:r>
                <a:endParaRPr lang="en-GB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720724" y="2738066"/>
                <a:ext cx="8532028" cy="158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Rectangle 40"/>
            <p:cNvSpPr/>
            <p:nvPr/>
          </p:nvSpPr>
          <p:spPr>
            <a:xfrm>
              <a:off x="2267744" y="1738833"/>
              <a:ext cx="6480720" cy="78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2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26378" y="2982550"/>
            <a:ext cx="8532000" cy="720000"/>
            <a:chOff x="226378" y="1738833"/>
            <a:chExt cx="8532000" cy="906460"/>
          </a:xfrm>
        </p:grpSpPr>
        <p:grpSp>
          <p:nvGrpSpPr>
            <p:cNvPr id="45" name="Group 26"/>
            <p:cNvGrpSpPr>
              <a:grpSpLocks/>
            </p:cNvGrpSpPr>
            <p:nvPr/>
          </p:nvGrpSpPr>
          <p:grpSpPr bwMode="auto">
            <a:xfrm>
              <a:off x="226378" y="1738833"/>
              <a:ext cx="8532000" cy="906460"/>
              <a:chOff x="720724" y="1833185"/>
              <a:chExt cx="8532028" cy="906468"/>
            </a:xfrm>
          </p:grpSpPr>
          <p:sp>
            <p:nvSpPr>
              <p:cNvPr id="47" name="Chevron 46"/>
              <p:cNvSpPr/>
              <p:nvPr/>
            </p:nvSpPr>
            <p:spPr>
              <a:xfrm>
                <a:off x="720725" y="1833185"/>
                <a:ext cx="1993907" cy="785819"/>
              </a:xfrm>
              <a:prstGeom prst="chevron">
                <a:avLst>
                  <a:gd name="adj" fmla="val 31104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25 topics</a:t>
                </a:r>
                <a:endParaRPr lang="en-GB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720724" y="2738066"/>
                <a:ext cx="8532028" cy="158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 45"/>
            <p:cNvSpPr/>
            <p:nvPr/>
          </p:nvSpPr>
          <p:spPr>
            <a:xfrm>
              <a:off x="2267744" y="1738833"/>
              <a:ext cx="6480720" cy="78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100" b="1" dirty="0" smtClean="0">
                  <a:solidFill>
                    <a:schemeClr val="tx1"/>
                  </a:solidFill>
                  <a:latin typeface="Century Gothic" pitchFamily="34" charset="0"/>
                </a:rPr>
                <a:t>The highest Average is 8.9 for ‘Quality Assurance Regimes’.</a:t>
              </a:r>
            </a:p>
            <a:p>
              <a:r>
                <a:rPr lang="en-GB" sz="1100" dirty="0" smtClean="0">
                  <a:solidFill>
                    <a:schemeClr val="tx1"/>
                  </a:solidFill>
                  <a:latin typeface="Century Gothic" pitchFamily="34" charset="0"/>
                </a:rPr>
                <a:t>20 out of 25 requirements achieved a score &gt; 8.00.</a:t>
              </a:r>
            </a:p>
            <a:p>
              <a:r>
                <a:rPr lang="en-GB" sz="1100" dirty="0" smtClean="0">
                  <a:solidFill>
                    <a:schemeClr val="tx1"/>
                  </a:solidFill>
                  <a:latin typeface="Century Gothic" pitchFamily="34" charset="0"/>
                </a:rPr>
                <a:t>There have been no drops in satisfaction since the 2016 survey. </a:t>
              </a:r>
              <a:endParaRPr lang="en-GB" sz="11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26378" y="3803441"/>
            <a:ext cx="8532000" cy="720000"/>
            <a:chOff x="226378" y="1738833"/>
            <a:chExt cx="8532000" cy="906460"/>
          </a:xfrm>
        </p:grpSpPr>
        <p:grpSp>
          <p:nvGrpSpPr>
            <p:cNvPr id="50" name="Group 26"/>
            <p:cNvGrpSpPr>
              <a:grpSpLocks/>
            </p:cNvGrpSpPr>
            <p:nvPr/>
          </p:nvGrpSpPr>
          <p:grpSpPr bwMode="auto">
            <a:xfrm>
              <a:off x="226378" y="1738833"/>
              <a:ext cx="8532000" cy="906460"/>
              <a:chOff x="720724" y="1833185"/>
              <a:chExt cx="8532028" cy="906468"/>
            </a:xfrm>
          </p:grpSpPr>
          <p:sp>
            <p:nvSpPr>
              <p:cNvPr id="52" name="Chevron 51"/>
              <p:cNvSpPr/>
              <p:nvPr/>
            </p:nvSpPr>
            <p:spPr>
              <a:xfrm>
                <a:off x="720725" y="1833185"/>
                <a:ext cx="1993907" cy="785819"/>
              </a:xfrm>
              <a:prstGeom prst="chevron">
                <a:avLst>
                  <a:gd name="adj" fmla="val 31104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Problem handling</a:t>
                </a:r>
                <a:endParaRPr lang="en-GB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720724" y="2738066"/>
                <a:ext cx="8532028" cy="158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Rectangle 50"/>
            <p:cNvSpPr/>
            <p:nvPr/>
          </p:nvSpPr>
          <p:spPr>
            <a:xfrm>
              <a:off x="2267744" y="1738833"/>
              <a:ext cx="6480720" cy="78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100" b="1" dirty="0" smtClean="0">
                  <a:solidFill>
                    <a:schemeClr val="tx1"/>
                  </a:solidFill>
                  <a:latin typeface="Century Gothic" pitchFamily="34" charset="0"/>
                </a:rPr>
                <a:t>21% of customers had a problem in the 12 months prior to being surveyed.</a:t>
              </a:r>
            </a:p>
            <a:p>
              <a:r>
                <a:rPr lang="en-GB" sz="1100" dirty="0" smtClean="0">
                  <a:solidFill>
                    <a:schemeClr val="tx1"/>
                  </a:solidFill>
                  <a:latin typeface="Century Gothic" pitchFamily="34" charset="0"/>
                </a:rPr>
                <a:t>Average score for satisfaction with problem handling is 6.9. </a:t>
              </a:r>
              <a:endParaRPr lang="en-GB" sz="11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26378" y="4624332"/>
            <a:ext cx="8532000" cy="720000"/>
            <a:chOff x="226378" y="1738833"/>
            <a:chExt cx="8532000" cy="906460"/>
          </a:xfrm>
        </p:grpSpPr>
        <p:grpSp>
          <p:nvGrpSpPr>
            <p:cNvPr id="55" name="Group 26"/>
            <p:cNvGrpSpPr>
              <a:grpSpLocks/>
            </p:cNvGrpSpPr>
            <p:nvPr/>
          </p:nvGrpSpPr>
          <p:grpSpPr bwMode="auto">
            <a:xfrm>
              <a:off x="226378" y="1738833"/>
              <a:ext cx="8532000" cy="906460"/>
              <a:chOff x="720724" y="1833185"/>
              <a:chExt cx="8532028" cy="906468"/>
            </a:xfrm>
          </p:grpSpPr>
          <p:sp>
            <p:nvSpPr>
              <p:cNvPr id="57" name="Chevron 56"/>
              <p:cNvSpPr/>
              <p:nvPr/>
            </p:nvSpPr>
            <p:spPr>
              <a:xfrm>
                <a:off x="720725" y="1833185"/>
                <a:ext cx="1993907" cy="785819"/>
              </a:xfrm>
              <a:prstGeom prst="chevron">
                <a:avLst>
                  <a:gd name="adj" fmla="val 31104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Volume of business</a:t>
                </a:r>
                <a:endParaRPr lang="en-GB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720724" y="2738066"/>
                <a:ext cx="8532028" cy="158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Rectangle 55"/>
            <p:cNvSpPr/>
            <p:nvPr/>
          </p:nvSpPr>
          <p:spPr>
            <a:xfrm>
              <a:off x="2267744" y="1738833"/>
              <a:ext cx="6480720" cy="78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100" b="1" dirty="0" smtClean="0">
                  <a:solidFill>
                    <a:schemeClr val="tx1"/>
                  </a:solidFill>
                  <a:latin typeface="Century Gothic" pitchFamily="34" charset="0"/>
                </a:rPr>
                <a:t>180 contacts said their volume of business will ‘increase’ with us.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26378" y="5445224"/>
            <a:ext cx="8532000" cy="864096"/>
            <a:chOff x="226378" y="1738833"/>
            <a:chExt cx="8532000" cy="1087873"/>
          </a:xfrm>
        </p:grpSpPr>
        <p:grpSp>
          <p:nvGrpSpPr>
            <p:cNvPr id="61" name="Group 26"/>
            <p:cNvGrpSpPr>
              <a:grpSpLocks/>
            </p:cNvGrpSpPr>
            <p:nvPr/>
          </p:nvGrpSpPr>
          <p:grpSpPr bwMode="auto">
            <a:xfrm>
              <a:off x="226378" y="1738833"/>
              <a:ext cx="8532000" cy="1087873"/>
              <a:chOff x="720724" y="1833185"/>
              <a:chExt cx="8532028" cy="1087883"/>
            </a:xfrm>
          </p:grpSpPr>
          <p:sp>
            <p:nvSpPr>
              <p:cNvPr id="63" name="Chevron 62"/>
              <p:cNvSpPr/>
              <p:nvPr/>
            </p:nvSpPr>
            <p:spPr>
              <a:xfrm>
                <a:off x="720725" y="1833185"/>
                <a:ext cx="1993907" cy="785819"/>
              </a:xfrm>
              <a:prstGeom prst="chevron">
                <a:avLst>
                  <a:gd name="adj" fmla="val 3110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Take action!</a:t>
                </a:r>
                <a:endParaRPr lang="en-GB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>
                <a:off x="720724" y="2919480"/>
                <a:ext cx="8532028" cy="158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Rectangle 61"/>
            <p:cNvSpPr/>
            <p:nvPr/>
          </p:nvSpPr>
          <p:spPr>
            <a:xfrm>
              <a:off x="2267744" y="1738833"/>
              <a:ext cx="6480720" cy="9972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100" dirty="0" smtClean="0">
                  <a:solidFill>
                    <a:schemeClr val="tx1"/>
                  </a:solidFill>
                  <a:latin typeface="Century Gothic" pitchFamily="34" charset="0"/>
                </a:rPr>
                <a:t>Focus on	</a:t>
              </a:r>
              <a:r>
                <a:rPr lang="en-GB" sz="1100" b="1" dirty="0" smtClean="0">
                  <a:solidFill>
                    <a:schemeClr val="tx1"/>
                  </a:solidFill>
                  <a:latin typeface="Century Gothic" pitchFamily="34" charset="0"/>
                </a:rPr>
                <a:t>Getting things right at first</a:t>
              </a:r>
            </a:p>
            <a:p>
              <a:r>
                <a:rPr lang="en-GB" sz="1100" b="1" dirty="0">
                  <a:solidFill>
                    <a:schemeClr val="tx1"/>
                  </a:solidFill>
                  <a:latin typeface="Century Gothic" pitchFamily="34" charset="0"/>
                </a:rPr>
                <a:t>	Provide information on order </a:t>
              </a:r>
              <a:r>
                <a:rPr lang="en-GB" sz="1100" b="1" dirty="0" smtClean="0">
                  <a:solidFill>
                    <a:schemeClr val="tx1"/>
                  </a:solidFill>
                  <a:latin typeface="Century Gothic" pitchFamily="34" charset="0"/>
                </a:rPr>
                <a:t>delivery and </a:t>
              </a:r>
              <a:r>
                <a:rPr lang="en-GB" sz="1100" b="1" dirty="0">
                  <a:solidFill>
                    <a:schemeClr val="tx1"/>
                  </a:solidFill>
                  <a:latin typeface="Century Gothic" pitchFamily="34" charset="0"/>
                </a:rPr>
                <a:t>keeping our ‘promises</a:t>
              </a:r>
              <a:r>
                <a:rPr lang="en-GB" sz="1100" b="1" dirty="0" smtClean="0">
                  <a:solidFill>
                    <a:schemeClr val="tx1"/>
                  </a:solidFill>
                  <a:latin typeface="Century Gothic" pitchFamily="34" charset="0"/>
                </a:rPr>
                <a:t>’</a:t>
              </a:r>
              <a:endParaRPr lang="en-GB" sz="1100" b="1" dirty="0">
                <a:solidFill>
                  <a:schemeClr val="tx1"/>
                </a:solidFill>
                <a:latin typeface="Century Gothic" pitchFamily="34" charset="0"/>
              </a:endParaRPr>
            </a:p>
            <a:p>
              <a:r>
                <a:rPr lang="en-GB" sz="1100" b="1" dirty="0" smtClean="0">
                  <a:solidFill>
                    <a:schemeClr val="tx1"/>
                  </a:solidFill>
                  <a:latin typeface="Century Gothic" pitchFamily="34" charset="0"/>
                </a:rPr>
                <a:t>	Improve the way problems</a:t>
              </a:r>
              <a:r>
                <a:rPr lang="en-GB" sz="1100" dirty="0" smtClean="0">
                  <a:solidFill>
                    <a:schemeClr val="tx1"/>
                  </a:solidFill>
                  <a:latin typeface="Century Gothic" pitchFamily="34" charset="0"/>
                </a:rPr>
                <a:t> </a:t>
              </a:r>
              <a:r>
                <a:rPr lang="en-GB" sz="1100" b="1" dirty="0" smtClean="0">
                  <a:solidFill>
                    <a:schemeClr val="tx1"/>
                  </a:solidFill>
                  <a:latin typeface="Century Gothic" pitchFamily="34" charset="0"/>
                </a:rPr>
                <a:t>are</a:t>
              </a:r>
              <a:r>
                <a:rPr lang="en-GB" sz="1100" dirty="0" smtClean="0">
                  <a:solidFill>
                    <a:schemeClr val="tx1"/>
                  </a:solidFill>
                  <a:latin typeface="Century Gothic" pitchFamily="34" charset="0"/>
                </a:rPr>
                <a:t> </a:t>
              </a:r>
              <a:r>
                <a:rPr lang="en-GB" sz="1100" b="1" dirty="0" smtClean="0">
                  <a:solidFill>
                    <a:schemeClr val="tx1"/>
                  </a:solidFill>
                  <a:latin typeface="Century Gothic" pitchFamily="34" charset="0"/>
                </a:rPr>
                <a:t>handled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267744" y="2157482"/>
            <a:ext cx="6480720" cy="62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b="1" dirty="0" smtClean="0">
                <a:solidFill>
                  <a:schemeClr val="tx1"/>
                </a:solidFill>
                <a:latin typeface="Century Gothic" pitchFamily="34" charset="0"/>
              </a:rPr>
              <a:t>Net Promoter Score (NPS): 49.6%</a:t>
            </a:r>
          </a:p>
        </p:txBody>
      </p:sp>
    </p:spTree>
    <p:extLst>
      <p:ext uri="{BB962C8B-B14F-4D97-AF65-F5344CB8AC3E}">
        <p14:creationId xmlns:p14="http://schemas.microsoft.com/office/powerpoint/2010/main" val="1931271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Placeholder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079142"/>
              </p:ext>
            </p:extLst>
          </p:nvPr>
        </p:nvGraphicFramePr>
        <p:xfrm>
          <a:off x="251520" y="1268760"/>
          <a:ext cx="453650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Over the next 3 years, would you expect the level of business you have with James Walker will: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1915501"/>
            <a:ext cx="1944216" cy="70788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latin typeface="Century Gothic" pitchFamily="34" charset="0"/>
              </a:rPr>
              <a:t>Index: 85.1%</a:t>
            </a:r>
          </a:p>
          <a:p>
            <a:pPr algn="ctr"/>
            <a:r>
              <a:rPr lang="en-GB" sz="1000" dirty="0" smtClean="0">
                <a:latin typeface="Century Gothic" pitchFamily="34" charset="0"/>
              </a:rPr>
              <a:t>NPS: 60.0%</a:t>
            </a:r>
          </a:p>
          <a:p>
            <a:pPr algn="ctr"/>
            <a:r>
              <a:rPr lang="en-GB" sz="1000" dirty="0" smtClean="0">
                <a:latin typeface="Century Gothic" pitchFamily="34" charset="0"/>
              </a:rPr>
              <a:t>% had a problem:  23.9%</a:t>
            </a:r>
          </a:p>
          <a:p>
            <a:pPr algn="ctr"/>
            <a:r>
              <a:rPr lang="en-GB" sz="1000" dirty="0" smtClean="0">
                <a:latin typeface="Century Gothic" pitchFamily="34" charset="0"/>
              </a:rPr>
              <a:t>Handling of problems: 7.8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2080" y="3399092"/>
            <a:ext cx="1944216" cy="70788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latin typeface="Century Gothic" pitchFamily="34" charset="0"/>
              </a:rPr>
              <a:t>Index: 84.1%</a:t>
            </a:r>
          </a:p>
          <a:p>
            <a:pPr algn="ctr"/>
            <a:r>
              <a:rPr lang="en-GB" sz="1000" dirty="0" smtClean="0">
                <a:latin typeface="Century Gothic" pitchFamily="34" charset="0"/>
              </a:rPr>
              <a:t>NPS: 44.1%</a:t>
            </a:r>
          </a:p>
          <a:p>
            <a:pPr algn="ctr"/>
            <a:r>
              <a:rPr lang="en-GB" sz="1000" dirty="0" smtClean="0">
                <a:latin typeface="Century Gothic" pitchFamily="34" charset="0"/>
              </a:rPr>
              <a:t>% had a problem:  14.4%</a:t>
            </a:r>
          </a:p>
          <a:p>
            <a:pPr algn="ctr"/>
            <a:r>
              <a:rPr lang="en-GB" sz="1000" dirty="0" smtClean="0">
                <a:latin typeface="Century Gothic" pitchFamily="34" charset="0"/>
              </a:rPr>
              <a:t>Handling of problems: 6.3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080" y="4869296"/>
            <a:ext cx="1944216" cy="70788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latin typeface="Century Gothic" pitchFamily="34" charset="0"/>
              </a:rPr>
              <a:t>Index: 74.9%</a:t>
            </a:r>
          </a:p>
          <a:p>
            <a:pPr algn="ctr"/>
            <a:r>
              <a:rPr lang="en-GB" sz="1000" dirty="0" smtClean="0">
                <a:latin typeface="Century Gothic" pitchFamily="34" charset="0"/>
              </a:rPr>
              <a:t>NPS: 29.4%</a:t>
            </a:r>
          </a:p>
          <a:p>
            <a:pPr algn="ctr"/>
            <a:r>
              <a:rPr lang="en-GB" sz="1000" dirty="0" smtClean="0">
                <a:latin typeface="Century Gothic" pitchFamily="34" charset="0"/>
              </a:rPr>
              <a:t>% had a problem:  35.3%</a:t>
            </a:r>
          </a:p>
          <a:p>
            <a:pPr algn="ctr"/>
            <a:r>
              <a:rPr lang="en-GB" sz="1000" dirty="0" smtClean="0">
                <a:latin typeface="Century Gothic" pitchFamily="34" charset="0"/>
              </a:rPr>
              <a:t>Handling of problems: 3.8</a:t>
            </a:r>
          </a:p>
        </p:txBody>
      </p:sp>
    </p:spTree>
    <p:extLst>
      <p:ext uri="{BB962C8B-B14F-4D97-AF65-F5344CB8AC3E}">
        <p14:creationId xmlns:p14="http://schemas.microsoft.com/office/powerpoint/2010/main" val="257274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Chart bld="series"/>
        </p:bldSub>
      </p:bldGraphic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Placeholder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88406"/>
              </p:ext>
            </p:extLst>
          </p:nvPr>
        </p:nvGraphicFramePr>
        <p:xfrm>
          <a:off x="107505" y="1340768"/>
          <a:ext cx="903649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187624" y="836711"/>
            <a:ext cx="7956376" cy="24549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Over the next 3 years, would you expect the level of business you have with James Walker will: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6103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Level of business by </a:t>
            </a:r>
            <a:r>
              <a:rPr lang="en-GB" sz="2800" b="1" dirty="0" smtClean="0"/>
              <a:t>Business Area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16228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Chart bld="series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1560" y="692696"/>
            <a:ext cx="7772400" cy="1472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b="1" dirty="0" smtClean="0"/>
              <a:t>Problem Handling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9702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870" y="1698355"/>
            <a:ext cx="500465" cy="504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Problem handling</a:t>
            </a:r>
            <a:endParaRPr lang="en-GB" sz="3200" dirty="0"/>
          </a:p>
        </p:txBody>
      </p:sp>
      <p:sp>
        <p:nvSpPr>
          <p:cNvPr id="65" name="TextBox 64"/>
          <p:cNvSpPr txBox="1"/>
          <p:nvPr/>
        </p:nvSpPr>
        <p:spPr>
          <a:xfrm>
            <a:off x="436326" y="1196752"/>
            <a:ext cx="3572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BF2F38"/>
                </a:solidFill>
              </a:rPr>
              <a:t>21</a:t>
            </a:r>
            <a:r>
              <a:rPr lang="en-GB" sz="2800" b="1" dirty="0" smtClean="0">
                <a:solidFill>
                  <a:schemeClr val="accent1"/>
                </a:solidFill>
              </a:rPr>
              <a:t>%</a:t>
            </a:r>
            <a:r>
              <a:rPr lang="en-GB" sz="1600" b="1" dirty="0" smtClean="0">
                <a:solidFill>
                  <a:schemeClr val="accent1"/>
                </a:solidFill>
              </a:rPr>
              <a:t> </a:t>
            </a:r>
            <a:r>
              <a:rPr lang="en-GB" sz="1600" dirty="0" smtClean="0"/>
              <a:t>of customers have had a problem in the last 12 months: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36326" y="3812267"/>
            <a:ext cx="30963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BF2F38"/>
                </a:solidFill>
              </a:rPr>
              <a:t>Top 3 problems:</a:t>
            </a:r>
          </a:p>
          <a:p>
            <a:r>
              <a:rPr lang="en-GB" sz="1000" dirty="0" smtClean="0">
                <a:solidFill>
                  <a:srgbClr val="BF2F38"/>
                </a:solidFill>
              </a:rPr>
              <a:t>If the customer had experienced more than one problem, they were asked about their ‘most trouble-some’ problem.</a:t>
            </a:r>
          </a:p>
        </p:txBody>
      </p:sp>
      <p:graphicFrame>
        <p:nvGraphicFramePr>
          <p:cNvPr id="75" name="Chart Placeholder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313723"/>
              </p:ext>
            </p:extLst>
          </p:nvPr>
        </p:nvGraphicFramePr>
        <p:xfrm>
          <a:off x="3969028" y="3284984"/>
          <a:ext cx="493012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5327141" y="5671763"/>
            <a:ext cx="29135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Average score:</a:t>
            </a:r>
          </a:p>
          <a:p>
            <a:pPr algn="ctr"/>
            <a:r>
              <a:rPr lang="en-GB" sz="1600" b="1" dirty="0" smtClean="0">
                <a:solidFill>
                  <a:schemeClr val="accent1"/>
                </a:solidFill>
              </a:rPr>
              <a:t>6.9 / 10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28346" y="4797152"/>
            <a:ext cx="3283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1200" b="1" dirty="0" smtClean="0"/>
              <a:t>Product quality &amp; conformity         </a:t>
            </a:r>
          </a:p>
          <a:p>
            <a:pPr>
              <a:lnSpc>
                <a:spcPct val="200000"/>
              </a:lnSpc>
            </a:pPr>
            <a:r>
              <a:rPr lang="en-GB" sz="1200" b="1" dirty="0" smtClean="0"/>
              <a:t>Deliveries (not on time and/or not in full)</a:t>
            </a:r>
          </a:p>
          <a:p>
            <a:pPr>
              <a:lnSpc>
                <a:spcPct val="200000"/>
              </a:lnSpc>
            </a:pPr>
            <a:r>
              <a:rPr lang="en-GB" sz="1200" b="1" dirty="0" smtClean="0"/>
              <a:t>Communication</a:t>
            </a:r>
            <a:endParaRPr lang="en-GB" sz="1400" b="1" dirty="0"/>
          </a:p>
        </p:txBody>
      </p:sp>
      <p:pic>
        <p:nvPicPr>
          <p:cNvPr id="88" name="Picture 24" descr="I:\Presentation templates\images\Face icons\Man with tie\466338145_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3620" y="2602986"/>
            <a:ext cx="498846" cy="503073"/>
          </a:xfrm>
          <a:prstGeom prst="rect">
            <a:avLst/>
          </a:prstGeom>
          <a:noFill/>
        </p:spPr>
      </p:pic>
      <p:sp>
        <p:nvSpPr>
          <p:cNvPr id="95" name="TextBox 94"/>
          <p:cNvSpPr txBox="1"/>
          <p:nvPr/>
        </p:nvSpPr>
        <p:spPr>
          <a:xfrm>
            <a:off x="5868144" y="152961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/>
                </a:solidFill>
                <a:latin typeface="Century Gothic" pitchFamily="34" charset="0"/>
              </a:rPr>
              <a:t>62%</a:t>
            </a:r>
            <a:r>
              <a:rPr lang="en-GB" sz="2800" dirty="0" smtClean="0">
                <a:latin typeface="Century Gothic" pitchFamily="34" charset="0"/>
              </a:rPr>
              <a:t> </a:t>
            </a:r>
          </a:p>
          <a:p>
            <a:r>
              <a:rPr lang="en-GB" sz="1200" dirty="0" smtClean="0">
                <a:latin typeface="Century Gothic" pitchFamily="34" charset="0"/>
              </a:rPr>
              <a:t>had 1 problem</a:t>
            </a:r>
            <a:endParaRPr lang="en-GB" sz="1200" dirty="0">
              <a:latin typeface="Century Gothic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904474" y="2420888"/>
            <a:ext cx="2129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/>
                </a:solidFill>
                <a:latin typeface="Century Gothic" pitchFamily="34" charset="0"/>
              </a:rPr>
              <a:t>38%</a:t>
            </a:r>
            <a:r>
              <a:rPr lang="en-GB" sz="2800" dirty="0" smtClean="0">
                <a:latin typeface="Century Gothic" pitchFamily="34" charset="0"/>
              </a:rPr>
              <a:t> </a:t>
            </a:r>
          </a:p>
          <a:p>
            <a:r>
              <a:rPr lang="en-GB" sz="1200" dirty="0" smtClean="0">
                <a:latin typeface="Century Gothic" pitchFamily="34" charset="0"/>
              </a:rPr>
              <a:t>had more than 1 problem</a:t>
            </a:r>
            <a:endParaRPr lang="en-GB" sz="1200" dirty="0">
              <a:latin typeface="Century Gothic" pitchFamily="34" charset="0"/>
            </a:endParaRPr>
          </a:p>
        </p:txBody>
      </p:sp>
      <p:graphicFrame>
        <p:nvGraphicFramePr>
          <p:cNvPr id="23" name="Chart Placeholder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19164"/>
              </p:ext>
            </p:extLst>
          </p:nvPr>
        </p:nvGraphicFramePr>
        <p:xfrm>
          <a:off x="558986" y="1926162"/>
          <a:ext cx="3724982" cy="103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26" y="4825669"/>
            <a:ext cx="350496" cy="352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26" y="5196940"/>
            <a:ext cx="459359" cy="4593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26" y="5633601"/>
            <a:ext cx="344409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4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Graphic spid="75" grpId="0">
        <p:bldSub>
          <a:bldChart bld="series"/>
        </p:bldSub>
      </p:bldGraphic>
      <p:bldP spid="78" grpId="0" animBg="1"/>
      <p:bldP spid="87" grpId="0"/>
      <p:bldP spid="95" grpId="0"/>
      <p:bldP spid="96" grpId="0"/>
      <p:bldGraphic spid="23" grpId="0">
        <p:bldSub>
          <a:bldChart bld="series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207893"/>
              </p:ext>
            </p:extLst>
          </p:nvPr>
        </p:nvGraphicFramePr>
        <p:xfrm>
          <a:off x="251520" y="1268760"/>
          <a:ext cx="866616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Problem handling:</a:t>
            </a:r>
            <a:br>
              <a:rPr lang="en-GB" dirty="0" smtClean="0"/>
            </a:br>
            <a:r>
              <a:rPr lang="en-GB" dirty="0" smtClean="0"/>
              <a:t>Opportunities and Threats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2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1042944"/>
          </a:xfrm>
        </p:spPr>
        <p:txBody>
          <a:bodyPr>
            <a:noAutofit/>
          </a:bodyPr>
          <a:lstStyle/>
          <a:p>
            <a:r>
              <a:rPr lang="en-GB" dirty="0" smtClean="0"/>
              <a:t>Problem handling</a:t>
            </a:r>
            <a:br>
              <a:rPr lang="en-GB" dirty="0" smtClean="0"/>
            </a:br>
            <a:r>
              <a:rPr lang="en-GB" sz="2400" dirty="0" smtClean="0"/>
              <a:t>Through the lens of </a:t>
            </a:r>
            <a:r>
              <a:rPr lang="en-GB" sz="2400" b="1" dirty="0" smtClean="0"/>
              <a:t>MyCase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i="1" dirty="0" smtClean="0"/>
              <a:t>Duration and Customer Satisfaction</a:t>
            </a:r>
            <a:endParaRPr lang="en-GB" sz="2400" i="1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517850"/>
              </p:ext>
            </p:extLst>
          </p:nvPr>
        </p:nvGraphicFramePr>
        <p:xfrm>
          <a:off x="107504" y="1556792"/>
          <a:ext cx="756084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757285"/>
              </p:ext>
            </p:extLst>
          </p:nvPr>
        </p:nvGraphicFramePr>
        <p:xfrm>
          <a:off x="251520" y="3645024"/>
          <a:ext cx="77647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166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2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44624"/>
            <a:ext cx="7704856" cy="1258968"/>
          </a:xfrm>
        </p:spPr>
        <p:txBody>
          <a:bodyPr>
            <a:noAutofit/>
          </a:bodyPr>
          <a:lstStyle/>
          <a:p>
            <a:r>
              <a:rPr lang="en-GB" dirty="0" smtClean="0"/>
              <a:t>Problem handling</a:t>
            </a:r>
            <a:br>
              <a:rPr lang="en-GB" dirty="0" smtClean="0"/>
            </a:br>
            <a:r>
              <a:rPr lang="en-GB" sz="2400" dirty="0" smtClean="0"/>
              <a:t>Through the lens of </a:t>
            </a:r>
            <a:r>
              <a:rPr lang="en-GB" sz="2400" b="1" dirty="0" smtClean="0"/>
              <a:t>MyCase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i="1" dirty="0" smtClean="0"/>
              <a:t>Root Causes and Severity</a:t>
            </a:r>
            <a:endParaRPr lang="en-GB" sz="2400" i="1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815352"/>
              </p:ext>
            </p:extLst>
          </p:nvPr>
        </p:nvGraphicFramePr>
        <p:xfrm>
          <a:off x="70992" y="1772816"/>
          <a:ext cx="907300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444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Customer Experience</a:t>
            </a:r>
            <a:br>
              <a:rPr lang="en-GB" dirty="0" smtClean="0"/>
            </a:br>
            <a:r>
              <a:rPr lang="en-GB" sz="2400" dirty="0" smtClean="0"/>
              <a:t>Through the eyes of </a:t>
            </a:r>
            <a:r>
              <a:rPr lang="en-GB" sz="2400" b="1" dirty="0" smtClean="0"/>
              <a:t>our customer-facing teams</a:t>
            </a:r>
            <a:endParaRPr lang="en-GB" sz="2400" b="1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93683"/>
              </p:ext>
            </p:extLst>
          </p:nvPr>
        </p:nvGraphicFramePr>
        <p:xfrm>
          <a:off x="391748" y="2708920"/>
          <a:ext cx="8397240" cy="3606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95536" y="1340768"/>
            <a:ext cx="35246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Our </a:t>
            </a:r>
            <a:r>
              <a:rPr lang="en-GB" sz="1000" dirty="0" err="1" smtClean="0"/>
              <a:t>ISRs</a:t>
            </a:r>
            <a:r>
              <a:rPr lang="en-GB" sz="1000" dirty="0" smtClean="0"/>
              <a:t>, </a:t>
            </a:r>
            <a:r>
              <a:rPr lang="en-GB" sz="1000" dirty="0" err="1" smtClean="0"/>
              <a:t>FRs</a:t>
            </a:r>
            <a:r>
              <a:rPr lang="en-GB" sz="1000" dirty="0" smtClean="0"/>
              <a:t> and managers were asked to explain:</a:t>
            </a:r>
          </a:p>
          <a:p>
            <a:endParaRPr lang="en-GB" sz="1000" dirty="0" smtClean="0"/>
          </a:p>
          <a:p>
            <a:pPr marL="171450" indent="-171450">
              <a:buFont typeface="Wingdings"/>
              <a:buChar char="ð"/>
            </a:pPr>
            <a:r>
              <a:rPr lang="en-GB" sz="1000" dirty="0" smtClean="0"/>
              <a:t>their </a:t>
            </a:r>
            <a:r>
              <a:rPr lang="en-GB" sz="1000" b="1" dirty="0" smtClean="0">
                <a:solidFill>
                  <a:srgbClr val="00B050"/>
                </a:solidFill>
              </a:rPr>
              <a:t>best</a:t>
            </a:r>
            <a:r>
              <a:rPr lang="en-GB" sz="1000" dirty="0" smtClean="0"/>
              <a:t> experience with a customer</a:t>
            </a:r>
          </a:p>
          <a:p>
            <a:r>
              <a:rPr lang="en-GB" sz="1000" dirty="0" smtClean="0"/>
              <a:t>     and</a:t>
            </a:r>
          </a:p>
          <a:p>
            <a:r>
              <a:rPr lang="en-GB" sz="1000" dirty="0">
                <a:sym typeface="Wingdings"/>
              </a:rPr>
              <a:t></a:t>
            </a:r>
            <a:r>
              <a:rPr lang="en-GB" sz="1000" dirty="0" smtClean="0"/>
              <a:t> </a:t>
            </a:r>
            <a:r>
              <a:rPr lang="en-GB" sz="1000" dirty="0"/>
              <a:t>their </a:t>
            </a:r>
            <a:r>
              <a:rPr lang="en-GB" sz="1000" b="1" dirty="0" smtClean="0">
                <a:solidFill>
                  <a:srgbClr val="FF0000"/>
                </a:solidFill>
              </a:rPr>
              <a:t>most frustrating </a:t>
            </a:r>
            <a:r>
              <a:rPr lang="en-GB" sz="1000" dirty="0" smtClean="0"/>
              <a:t>experience with a customer</a:t>
            </a:r>
            <a:endParaRPr lang="en-GB" sz="1000" dirty="0"/>
          </a:p>
          <a:p>
            <a:endParaRPr lang="en-GB" sz="1000" dirty="0" smtClean="0"/>
          </a:p>
          <a:p>
            <a:r>
              <a:rPr lang="en-GB" sz="1000" dirty="0" smtClean="0"/>
              <a:t>62% responded (153 out of 248)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508196"/>
              </p:ext>
            </p:extLst>
          </p:nvPr>
        </p:nvGraphicFramePr>
        <p:xfrm>
          <a:off x="3995936" y="1268760"/>
          <a:ext cx="4825742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Connecteur droit 6"/>
          <p:cNvCxnSpPr/>
          <p:nvPr/>
        </p:nvCxnSpPr>
        <p:spPr>
          <a:xfrm>
            <a:off x="2353056" y="3068960"/>
            <a:ext cx="0" cy="2664296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920140" y="3068960"/>
            <a:ext cx="0" cy="2664296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5504316" y="3068960"/>
            <a:ext cx="0" cy="2664296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7088492" y="3068960"/>
            <a:ext cx="0" cy="2664296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331640" y="5525778"/>
            <a:ext cx="432048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-5</a:t>
            </a:r>
            <a:endParaRPr lang="en-GB" sz="14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596336" y="5525778"/>
            <a:ext cx="50405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-36</a:t>
            </a:r>
            <a:endParaRPr lang="en-GB" sz="1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2869446" y="5519642"/>
            <a:ext cx="504056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+13</a:t>
            </a:r>
            <a:endParaRPr lang="en-GB" sz="1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4499992" y="5517232"/>
            <a:ext cx="504056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+10</a:t>
            </a:r>
            <a:endParaRPr lang="en-GB" sz="14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6020706" y="5517232"/>
            <a:ext cx="504056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+25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64480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  <p:bldP spid="3" grpId="0"/>
      <p:bldGraphic spid="6" grpId="0">
        <p:bldAsOne/>
      </p:bldGraphic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043608" y="260648"/>
            <a:ext cx="7484368" cy="864096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GB" dirty="0" smtClean="0">
                <a:solidFill>
                  <a:schemeClr val="tx1"/>
                </a:solidFill>
              </a:rPr>
              <a:t>Our customers’ journey map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829806"/>
              </p:ext>
            </p:extLst>
          </p:nvPr>
        </p:nvGraphicFramePr>
        <p:xfrm>
          <a:off x="107504" y="1484784"/>
          <a:ext cx="8801597" cy="4900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oneTexte 3"/>
          <p:cNvSpPr txBox="1"/>
          <p:nvPr/>
        </p:nvSpPr>
        <p:spPr>
          <a:xfrm>
            <a:off x="873954" y="1412775"/>
            <a:ext cx="1718734" cy="2700000"/>
          </a:xfrm>
          <a:prstGeom prst="rect">
            <a:avLst/>
          </a:prstGeom>
          <a:solidFill>
            <a:srgbClr val="99CCFF">
              <a:alpha val="26000"/>
            </a:srgbClr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/>
              <a:t>Givens</a:t>
            </a:r>
          </a:p>
        </p:txBody>
      </p:sp>
      <p:sp>
        <p:nvSpPr>
          <p:cNvPr id="9" name="ZoneTexte 4"/>
          <p:cNvSpPr txBox="1"/>
          <p:nvPr/>
        </p:nvSpPr>
        <p:spPr>
          <a:xfrm>
            <a:off x="2626872" y="1411906"/>
            <a:ext cx="5796000" cy="2700000"/>
          </a:xfrm>
          <a:prstGeom prst="rect">
            <a:avLst/>
          </a:prstGeom>
          <a:solidFill>
            <a:srgbClr val="99CCFF">
              <a:alpha val="26000"/>
            </a:srgbClr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Steps in the customer's journey with your company</a:t>
            </a:r>
          </a:p>
        </p:txBody>
      </p:sp>
    </p:spTree>
    <p:extLst>
      <p:ext uri="{BB962C8B-B14F-4D97-AF65-F5344CB8AC3E}">
        <p14:creationId xmlns:p14="http://schemas.microsoft.com/office/powerpoint/2010/main" val="245250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category"/>
        </p:bldSub>
      </p:bldGraphic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Priorities for Improvement</a:t>
            </a:r>
            <a:endParaRPr lang="en-GB" dirty="0"/>
          </a:p>
        </p:txBody>
      </p:sp>
      <p:sp>
        <p:nvSpPr>
          <p:cNvPr id="9" name="Content Placeholder 6"/>
          <p:cNvSpPr>
            <a:spLocks noGrp="1"/>
          </p:cNvSpPr>
          <p:nvPr>
            <p:ph idx="11"/>
          </p:nvPr>
        </p:nvSpPr>
        <p:spPr>
          <a:xfrm>
            <a:off x="395536" y="1268760"/>
            <a:ext cx="3816424" cy="5489242"/>
          </a:xfrm>
          <a:prstGeom prst="roundRect">
            <a:avLst/>
          </a:prstGeom>
          <a:gradFill flip="none" rotWithShape="1">
            <a:gsLst>
              <a:gs pos="20000">
                <a:schemeClr val="accent1"/>
              </a:gs>
              <a:gs pos="21000">
                <a:schemeClr val="bg1"/>
              </a:gs>
            </a:gsLst>
            <a:lin ang="5400000" scaled="0"/>
            <a:tileRect/>
          </a:gradFill>
          <a:ln w="3175">
            <a:solidFill>
              <a:schemeClr val="tx2"/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rtlCol="0" anchor="t">
            <a:noAutofit/>
          </a:bodyPr>
          <a:lstStyle/>
          <a:p>
            <a:pPr marL="36000" indent="0" algn="ctr">
              <a:lnSpc>
                <a:spcPct val="100000"/>
              </a:lnSpc>
              <a:buNone/>
            </a:pPr>
            <a:r>
              <a:rPr lang="en-GB" sz="1600" b="1" dirty="0" smtClean="0">
                <a:solidFill>
                  <a:schemeClr val="bg1"/>
                </a:solidFill>
                <a:latin typeface="Century Gothic" pitchFamily="34" charset="0"/>
              </a:rPr>
              <a:t>Considerations </a:t>
            </a:r>
          </a:p>
          <a:p>
            <a:pPr marL="36000" indent="0" algn="ctr">
              <a:lnSpc>
                <a:spcPct val="100000"/>
              </a:lnSpc>
              <a:buNone/>
            </a:pPr>
            <a:r>
              <a:rPr lang="en-GB" sz="1600" b="1" i="1" dirty="0" smtClean="0">
                <a:solidFill>
                  <a:schemeClr val="bg1"/>
                </a:solidFill>
                <a:latin typeface="Century Gothic" pitchFamily="34" charset="0"/>
              </a:rPr>
              <a:t>Key Recommendations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Order </a:t>
            </a:r>
            <a:r>
              <a: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exactly are customers told when they place an </a:t>
            </a:r>
            <a:r>
              <a:rPr lang="en-GB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order?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quickly are they given this </a:t>
            </a:r>
            <a:r>
              <a:rPr lang="en-GB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accurate is </a:t>
            </a:r>
            <a:r>
              <a:rPr lang="en-GB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it?</a:t>
            </a:r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Delivery information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what stage do you realise an order (or part order) will be </a:t>
            </a:r>
            <a:r>
              <a:rPr lang="en-GB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later?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</a:t>
            </a:r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tell the </a:t>
            </a:r>
            <a:r>
              <a:rPr lang="en-GB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customer?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and What </a:t>
            </a:r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exactly do you tell the customer?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Proactivity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have ways to help </a:t>
            </a:r>
            <a:r>
              <a:rPr lang="en-GB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customers if </a:t>
            </a:r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later/partial delivery is going to be a </a:t>
            </a:r>
            <a:r>
              <a:rPr lang="en-GB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problem?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Who</a:t>
            </a:r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at customer end, do you talk to about this 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Problems and complaints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Anticipate problems and deal with them as quickly as possible before they escalate.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Give bad news quickly… or the situation will escalate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Making improvements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your system isn’t working… what is the blockage? Is it internal communication? Is it a process or system failure?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 has the answers?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Involve staff in coming up with action plans.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1"/>
          </p:nvPr>
        </p:nvSpPr>
        <p:spPr>
          <a:xfrm>
            <a:off x="4644008" y="1268760"/>
            <a:ext cx="3816424" cy="5472608"/>
          </a:xfrm>
          <a:prstGeom prst="roundRect">
            <a:avLst/>
          </a:prstGeom>
          <a:gradFill flip="none" rotWithShape="1">
            <a:gsLst>
              <a:gs pos="20000">
                <a:schemeClr val="accent1"/>
              </a:gs>
              <a:gs pos="21000">
                <a:schemeClr val="bg1"/>
              </a:gs>
            </a:gsLst>
            <a:lin ang="5400000" scaled="0"/>
            <a:tileRect/>
          </a:gradFill>
          <a:ln w="3175">
            <a:solidFill>
              <a:schemeClr val="tx2"/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rtlCol="0" anchor="t">
            <a:noAutofit/>
          </a:bodyPr>
          <a:lstStyle/>
          <a:p>
            <a:pPr marL="3600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b="1" dirty="0">
                <a:solidFill>
                  <a:schemeClr val="bg1"/>
                </a:solidFill>
                <a:latin typeface="Century Gothic" pitchFamily="34" charset="0"/>
              </a:rPr>
              <a:t>Focus on complaint handling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Eradicate </a:t>
            </a:r>
            <a:r>
              <a: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root </a:t>
            </a:r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cause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Common </a:t>
            </a:r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problems are around </a:t>
            </a:r>
            <a:r>
              <a:rPr lang="en-GB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deliveries, </a:t>
            </a:r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product quality and communication</a:t>
            </a:r>
            <a:r>
              <a:rPr lang="en-GB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Misinformation </a:t>
            </a:r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no information is causing </a:t>
            </a:r>
            <a:r>
              <a:rPr lang="en-GB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issues.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Lack </a:t>
            </a:r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communication is </a:t>
            </a:r>
            <a:r>
              <a:rPr lang="en-GB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even worse, </a:t>
            </a:r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Keep your promises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Keep your </a:t>
            </a:r>
            <a:r>
              <a: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customers informed </a:t>
            </a:r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effectively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Problem handling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not as </a:t>
            </a:r>
            <a:r>
              <a:rPr lang="en-GB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consistent </a:t>
            </a:r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it needs to be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Ensure the use of MyCase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Monitor </a:t>
            </a:r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effectiveness of </a:t>
            </a:r>
            <a:r>
              <a:rPr lang="en-GB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complaint handling?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Get Things right first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Prevent reoccurrence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2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267473" y="1277796"/>
            <a:ext cx="2016224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Century Gothic" pitchFamily="34" charset="0"/>
              </a:rPr>
              <a:t>The survey was open from </a:t>
            </a:r>
            <a:r>
              <a:rPr lang="en-GB" sz="1400" b="1" dirty="0" smtClean="0">
                <a:solidFill>
                  <a:srgbClr val="C00000"/>
                </a:solidFill>
                <a:latin typeface="Century Gothic" pitchFamily="34" charset="0"/>
              </a:rPr>
              <a:t>22</a:t>
            </a:r>
            <a:r>
              <a:rPr lang="en-GB" sz="1400" b="1" baseline="30000" dirty="0" smtClean="0">
                <a:solidFill>
                  <a:srgbClr val="C00000"/>
                </a:solidFill>
                <a:latin typeface="Century Gothic" pitchFamily="34" charset="0"/>
              </a:rPr>
              <a:t>nd</a:t>
            </a:r>
            <a:r>
              <a:rPr lang="en-GB" sz="1400" b="1" dirty="0" smtClean="0">
                <a:solidFill>
                  <a:srgbClr val="C00000"/>
                </a:solidFill>
                <a:latin typeface="Century Gothic" pitchFamily="34" charset="0"/>
              </a:rPr>
              <a:t> January </a:t>
            </a:r>
            <a:r>
              <a:rPr lang="en-GB" sz="1100" dirty="0" smtClean="0">
                <a:latin typeface="Century Gothic" pitchFamily="34" charset="0"/>
              </a:rPr>
              <a:t>to </a:t>
            </a:r>
            <a:r>
              <a:rPr lang="en-GB" sz="1400" b="1" dirty="0" smtClean="0">
                <a:solidFill>
                  <a:srgbClr val="C00000"/>
                </a:solidFill>
                <a:latin typeface="Century Gothic" pitchFamily="34" charset="0"/>
              </a:rPr>
              <a:t>23</a:t>
            </a:r>
            <a:r>
              <a:rPr lang="en-GB" sz="1400" b="1" baseline="30000" dirty="0" smtClean="0">
                <a:solidFill>
                  <a:srgbClr val="C00000"/>
                </a:solidFill>
                <a:latin typeface="Century Gothic" pitchFamily="34" charset="0"/>
              </a:rPr>
              <a:t>rd</a:t>
            </a:r>
            <a:r>
              <a:rPr lang="en-GB" sz="1400" b="1" dirty="0" smtClean="0">
                <a:solidFill>
                  <a:srgbClr val="C00000"/>
                </a:solidFill>
                <a:latin typeface="Century Gothic" pitchFamily="34" charset="0"/>
              </a:rPr>
              <a:t> February</a:t>
            </a:r>
            <a:r>
              <a:rPr lang="en-GB" sz="1100" dirty="0" smtClean="0">
                <a:latin typeface="Century Gothic" pitchFamily="34" charset="0"/>
              </a:rPr>
              <a:t>. </a:t>
            </a:r>
          </a:p>
        </p:txBody>
      </p:sp>
      <p:sp>
        <p:nvSpPr>
          <p:cNvPr id="195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682904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Who was interviewed</a:t>
            </a:r>
            <a:r>
              <a:rPr lang="en-GB" sz="1800" dirty="0" smtClean="0"/>
              <a:t> (1/2)</a:t>
            </a:r>
            <a:endParaRPr lang="en-GB" sz="1800" dirty="0"/>
          </a:p>
        </p:txBody>
      </p:sp>
      <p:sp>
        <p:nvSpPr>
          <p:cNvPr id="898" name="TextBox 897"/>
          <p:cNvSpPr txBox="1"/>
          <p:nvPr/>
        </p:nvSpPr>
        <p:spPr>
          <a:xfrm>
            <a:off x="4302346" y="1410492"/>
            <a:ext cx="161421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C00000"/>
                </a:solidFill>
                <a:latin typeface="Century Gothic" pitchFamily="34" charset="0"/>
              </a:rPr>
              <a:t>487</a:t>
            </a:r>
            <a:r>
              <a:rPr lang="en-GB" sz="1400" dirty="0" smtClean="0">
                <a:latin typeface="Century Gothic" pitchFamily="34" charset="0"/>
              </a:rPr>
              <a:t> </a:t>
            </a:r>
            <a:r>
              <a:rPr lang="en-GB" sz="1100" dirty="0" smtClean="0">
                <a:latin typeface="Century Gothic" pitchFamily="34" charset="0"/>
              </a:rPr>
              <a:t>customers were interviewed</a:t>
            </a:r>
          </a:p>
        </p:txBody>
      </p:sp>
      <p:pic>
        <p:nvPicPr>
          <p:cNvPr id="899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520" y="1274504"/>
            <a:ext cx="972000" cy="84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3816617" y="1843335"/>
            <a:ext cx="21336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smtClean="0">
                <a:latin typeface="Century Gothic" pitchFamily="34" charset="0"/>
              </a:rPr>
              <a:t>2016 survey: </a:t>
            </a:r>
            <a:r>
              <a:rPr lang="en-GB" sz="1000" b="1" dirty="0" smtClean="0">
                <a:solidFill>
                  <a:srgbClr val="C00000"/>
                </a:solidFill>
                <a:latin typeface="Century Gothic" pitchFamily="34" charset="0"/>
              </a:rPr>
              <a:t>495 interviews</a:t>
            </a: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3194"/>
          <a:stretch>
            <a:fillRect/>
          </a:stretch>
        </p:blipFill>
        <p:spPr bwMode="auto">
          <a:xfrm>
            <a:off x="3441589" y="1168653"/>
            <a:ext cx="750055" cy="910782"/>
          </a:xfrm>
          <a:prstGeom prst="rect">
            <a:avLst/>
          </a:prstGeom>
          <a:noFill/>
        </p:spPr>
      </p:pic>
      <p:graphicFrame>
        <p:nvGraphicFramePr>
          <p:cNvPr id="29" name="Chart Placeholder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000967"/>
              </p:ext>
            </p:extLst>
          </p:nvPr>
        </p:nvGraphicFramePr>
        <p:xfrm>
          <a:off x="-108520" y="2204864"/>
          <a:ext cx="322198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Chart Placeholder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844498"/>
              </p:ext>
            </p:extLst>
          </p:nvPr>
        </p:nvGraphicFramePr>
        <p:xfrm>
          <a:off x="6156176" y="3212976"/>
          <a:ext cx="2792624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6372200" y="1322083"/>
            <a:ext cx="2232248" cy="669260"/>
          </a:xfrm>
          <a:prstGeom prst="roundRect">
            <a:avLst>
              <a:gd name="adj" fmla="val 1843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C00000"/>
                </a:solidFill>
                <a:latin typeface="Century Gothic" pitchFamily="34" charset="0"/>
              </a:rPr>
              <a:t>28%</a:t>
            </a:r>
            <a:r>
              <a:rPr lang="en-GB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>
                <a:solidFill>
                  <a:schemeClr val="tx1"/>
                </a:solidFill>
                <a:latin typeface="Century Gothic" pitchFamily="34" charset="0"/>
              </a:rPr>
              <a:t>of customers requested to remain anonymous</a:t>
            </a:r>
          </a:p>
        </p:txBody>
      </p:sp>
      <p:graphicFrame>
        <p:nvGraphicFramePr>
          <p:cNvPr id="17" name="Chart Placeholder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942448"/>
              </p:ext>
            </p:extLst>
          </p:nvPr>
        </p:nvGraphicFramePr>
        <p:xfrm>
          <a:off x="6660232" y="2348880"/>
          <a:ext cx="2357886" cy="67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Chart Placeholder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308936"/>
              </p:ext>
            </p:extLst>
          </p:nvPr>
        </p:nvGraphicFramePr>
        <p:xfrm>
          <a:off x="5580112" y="4941168"/>
          <a:ext cx="3433367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1" name="Chart Placeholder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548999"/>
              </p:ext>
            </p:extLst>
          </p:nvPr>
        </p:nvGraphicFramePr>
        <p:xfrm>
          <a:off x="2555776" y="2420888"/>
          <a:ext cx="367240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8944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" grpId="0" animBg="1"/>
      <p:bldP spid="35" grpId="0"/>
      <p:bldGraphic spid="29" grpId="0">
        <p:bldAsOne/>
      </p:bldGraphic>
      <p:bldGraphic spid="33" grpId="0">
        <p:bldAsOne/>
      </p:bldGraphic>
      <p:bldP spid="19" grpId="0" animBg="1"/>
      <p:bldGraphic spid="17" grpId="0">
        <p:bldAsOne/>
      </p:bldGraphic>
      <p:bldGraphic spid="20" grpId="0">
        <p:bldAsOne/>
      </p:bldGraphic>
      <p:bldGraphic spid="21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3688" y="225816"/>
            <a:ext cx="7128792" cy="682904"/>
          </a:xfrm>
        </p:spPr>
        <p:txBody>
          <a:bodyPr/>
          <a:lstStyle/>
          <a:p>
            <a:r>
              <a:rPr lang="en-GB" dirty="0" smtClean="0"/>
              <a:t>And when it goes to plan…</a:t>
            </a:r>
            <a:endParaRPr lang="en-GB" dirty="0"/>
          </a:p>
        </p:txBody>
      </p:sp>
      <p:sp>
        <p:nvSpPr>
          <p:cNvPr id="5" name="Rectangular Callout 4"/>
          <p:cNvSpPr/>
          <p:nvPr/>
        </p:nvSpPr>
        <p:spPr>
          <a:xfrm>
            <a:off x="280412" y="1628800"/>
            <a:ext cx="4572000" cy="830997"/>
          </a:xfrm>
          <a:prstGeom prst="wedgeRectCallout">
            <a:avLst>
              <a:gd name="adj1" fmla="val -39313"/>
              <a:gd name="adj2" fmla="val -66315"/>
            </a:avLst>
          </a:prstGeom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r>
              <a:rPr lang="en-GB" sz="1200" dirty="0"/>
              <a:t>I haven't had any issues with them, when I phone them </a:t>
            </a:r>
            <a:r>
              <a:rPr lang="en-GB" sz="1200" b="1" dirty="0"/>
              <a:t>they always come back</a:t>
            </a:r>
            <a:r>
              <a:rPr lang="en-GB" sz="1200" dirty="0"/>
              <a:t>, the buyer sends request for quote and if they don't understand </a:t>
            </a:r>
            <a:r>
              <a:rPr lang="en-GB" sz="1200" b="1" dirty="0"/>
              <a:t>they phone or email for clarity </a:t>
            </a:r>
            <a:r>
              <a:rPr lang="en-GB" sz="1200" dirty="0"/>
              <a:t>so that things get addressed </a:t>
            </a:r>
            <a:r>
              <a:rPr lang="en-GB" sz="1200" u="sng" dirty="0"/>
              <a:t>before</a:t>
            </a:r>
            <a:r>
              <a:rPr lang="en-GB" sz="1200" dirty="0"/>
              <a:t> there is an issue.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80412" y="2886035"/>
            <a:ext cx="4572000" cy="830997"/>
          </a:xfrm>
          <a:prstGeom prst="wedgeRectCallout">
            <a:avLst>
              <a:gd name="adj1" fmla="val -37832"/>
              <a:gd name="adj2" fmla="val -64673"/>
            </a:avLst>
          </a:prstGeom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r>
              <a:rPr lang="en-GB" sz="1200" dirty="0"/>
              <a:t>They were very helpful, they were very responsive, they </a:t>
            </a:r>
            <a:r>
              <a:rPr lang="en-GB" sz="1200" b="1" dirty="0"/>
              <a:t>actively reached out </a:t>
            </a:r>
            <a:r>
              <a:rPr lang="en-GB" sz="1200" dirty="0"/>
              <a:t>we had discussions. Overall they were </a:t>
            </a:r>
            <a:r>
              <a:rPr lang="en-GB" sz="1200" b="1" dirty="0"/>
              <a:t>helping us out with the problem </a:t>
            </a:r>
            <a:r>
              <a:rPr lang="en-GB" sz="1200" dirty="0"/>
              <a:t>we had and getting parts delivered.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932040" y="1336952"/>
            <a:ext cx="3995936" cy="830997"/>
          </a:xfrm>
          <a:prstGeom prst="wedgeRectCallout">
            <a:avLst>
              <a:gd name="adj1" fmla="val 38677"/>
              <a:gd name="adj2" fmla="val -70608"/>
            </a:avLst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GB" sz="1200" dirty="0"/>
              <a:t>I expect that the level of business with James Walker &amp; Company will increase because </a:t>
            </a:r>
            <a:r>
              <a:rPr lang="en-GB" sz="1200" b="1" dirty="0"/>
              <a:t>we have found a way of working successfully with James Walker.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4941066" y="2459797"/>
            <a:ext cx="3977883" cy="830997"/>
          </a:xfrm>
          <a:prstGeom prst="wedgeRectCallout">
            <a:avLst>
              <a:gd name="adj1" fmla="val 39304"/>
              <a:gd name="adj2" fmla="val -66673"/>
            </a:avLst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GB" sz="1200" b="1" dirty="0"/>
              <a:t>They make my job easy</a:t>
            </a:r>
            <a:r>
              <a:rPr lang="en-GB" sz="1200" dirty="0"/>
              <a:t>, and I have to say there's never a problem with the product, I've never had to go them in 20 years and say there's a bad batch, we've never had a recall.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244623" y="4187989"/>
            <a:ext cx="4572000" cy="1200329"/>
          </a:xfrm>
          <a:prstGeom prst="wedgeRectCallout">
            <a:avLst>
              <a:gd name="adj1" fmla="val -38270"/>
              <a:gd name="adj2" fmla="val -59740"/>
            </a:avLst>
          </a:prstGeom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r>
              <a:rPr lang="en-GB" sz="1200" dirty="0"/>
              <a:t>We occasionally have issues but </a:t>
            </a:r>
            <a:r>
              <a:rPr lang="en-GB" sz="1200" b="1" dirty="0"/>
              <a:t>they always resolve </a:t>
            </a:r>
            <a:r>
              <a:rPr lang="en-GB" sz="1200" dirty="0"/>
              <a:t>it, they are very good at getting me out of the fire when something has gone wrong. They do </a:t>
            </a:r>
            <a:r>
              <a:rPr lang="en-GB" sz="1200" b="1" dirty="0"/>
              <a:t>react very well </a:t>
            </a:r>
            <a:r>
              <a:rPr lang="en-GB" sz="1200" dirty="0"/>
              <a:t>they are very open with us, contact is really easy they help us out whenever they can and if the person I speak to doesn't know the answer they will </a:t>
            </a:r>
            <a:r>
              <a:rPr lang="en-GB" sz="1200" b="1" dirty="0"/>
              <a:t>find it out and contact me back</a:t>
            </a:r>
            <a:r>
              <a:rPr lang="en-GB" sz="1200" dirty="0"/>
              <a:t>.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4941066" y="3717032"/>
            <a:ext cx="3944413" cy="646331"/>
          </a:xfrm>
          <a:prstGeom prst="wedgeRectCallout">
            <a:avLst>
              <a:gd name="adj1" fmla="val 35528"/>
              <a:gd name="adj2" fmla="val -61471"/>
            </a:avLst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GB" sz="1200" dirty="0"/>
              <a:t>The staff </a:t>
            </a:r>
            <a:r>
              <a:rPr lang="en-GB" sz="1200" b="1" dirty="0"/>
              <a:t>responded to all our queries </a:t>
            </a:r>
            <a:r>
              <a:rPr lang="en-GB" sz="1200" dirty="0"/>
              <a:t>and questions. They </a:t>
            </a:r>
            <a:r>
              <a:rPr lang="en-GB" sz="1200" b="1" dirty="0"/>
              <a:t>gave us feedback </a:t>
            </a:r>
            <a:r>
              <a:rPr lang="en-GB" sz="1200" dirty="0"/>
              <a:t>and everything was all on time</a:t>
            </a:r>
            <a:r>
              <a:rPr lang="en-GB" sz="1200" b="1" dirty="0"/>
              <a:t>. The delivery times were clear</a:t>
            </a:r>
            <a:r>
              <a:rPr lang="en-GB" sz="1200" dirty="0"/>
              <a:t>.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4958409" y="5229200"/>
            <a:ext cx="3982142" cy="830997"/>
          </a:xfrm>
          <a:prstGeom prst="wedgeRectCallout">
            <a:avLst>
              <a:gd name="adj1" fmla="val 37448"/>
              <a:gd name="adj2" fmla="val -68853"/>
            </a:avLst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GB" sz="1200" dirty="0"/>
              <a:t>Whatever requests we have had they have been </a:t>
            </a:r>
            <a:r>
              <a:rPr lang="en-GB" sz="1200" b="1" dirty="0"/>
              <a:t>very helpful and very proactive </a:t>
            </a:r>
            <a:r>
              <a:rPr lang="en-GB" sz="1200" dirty="0"/>
              <a:t>in their approach. The way they deal with us, we are very happy. The way </a:t>
            </a:r>
            <a:r>
              <a:rPr lang="en-GB" sz="1200" b="1" dirty="0"/>
              <a:t>they communicate with us </a:t>
            </a:r>
            <a:r>
              <a:rPr lang="en-GB" sz="1200" dirty="0"/>
              <a:t>and sort things out.</a:t>
            </a:r>
          </a:p>
        </p:txBody>
      </p:sp>
    </p:spTree>
    <p:extLst>
      <p:ext uri="{BB962C8B-B14F-4D97-AF65-F5344CB8AC3E}">
        <p14:creationId xmlns:p14="http://schemas.microsoft.com/office/powerpoint/2010/main" val="361477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2708920"/>
            <a:ext cx="7128792" cy="720080"/>
          </a:xfrm>
        </p:spPr>
        <p:txBody>
          <a:bodyPr/>
          <a:lstStyle/>
          <a:p>
            <a:pPr algn="ctr"/>
            <a:r>
              <a:rPr lang="en-GB" dirty="0" smtClean="0"/>
              <a:t>Any question?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05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Placeholder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9598607"/>
              </p:ext>
            </p:extLst>
          </p:nvPr>
        </p:nvGraphicFramePr>
        <p:xfrm>
          <a:off x="323528" y="1268760"/>
          <a:ext cx="8561111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682904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Who was </a:t>
            </a:r>
            <a:r>
              <a:rPr lang="en-GB" sz="3200" dirty="0"/>
              <a:t>interviewed</a:t>
            </a:r>
            <a:r>
              <a:rPr lang="en-GB" sz="1800" dirty="0"/>
              <a:t> </a:t>
            </a:r>
            <a:r>
              <a:rPr lang="en-GB" sz="1800" dirty="0" smtClean="0"/>
              <a:t>(2/2</a:t>
            </a:r>
            <a:r>
              <a:rPr lang="en-GB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766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Chart bld="series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04856" cy="682904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What matters to our customers?</a:t>
            </a:r>
            <a:r>
              <a:rPr lang="en-GB" sz="1800" dirty="0" smtClean="0"/>
              <a:t> (1/3)</a:t>
            </a:r>
            <a:endParaRPr lang="en-GB" sz="1800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044237"/>
              </p:ext>
            </p:extLst>
          </p:nvPr>
        </p:nvGraphicFramePr>
        <p:xfrm>
          <a:off x="227013" y="1485602"/>
          <a:ext cx="6800866" cy="511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31640" y="1369440"/>
            <a:ext cx="5685687" cy="215330"/>
          </a:xfrm>
        </p:spPr>
        <p:txBody>
          <a:bodyPr/>
          <a:lstStyle/>
          <a:p>
            <a:pPr lvl="0"/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Sorted in descending </a:t>
            </a:r>
            <a:r>
              <a:rPr lang="en-GB" sz="1000" b="1" dirty="0" smtClean="0">
                <a:solidFill>
                  <a:schemeClr val="bg1">
                    <a:lumMod val="50000"/>
                  </a:schemeClr>
                </a:solidFill>
              </a:rPr>
              <a:t>importance order.</a:t>
            </a:r>
            <a:endParaRPr lang="en-GB" sz="10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1" name="Content Placeholder 5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1632088324"/>
              </p:ext>
            </p:extLst>
          </p:nvPr>
        </p:nvGraphicFramePr>
        <p:xfrm>
          <a:off x="6300192" y="1485602"/>
          <a:ext cx="2664296" cy="511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516216" y="1125340"/>
            <a:ext cx="2376264" cy="532131"/>
            <a:chOff x="6804595" y="885323"/>
            <a:chExt cx="2009246" cy="443443"/>
          </a:xfrm>
        </p:grpSpPr>
        <p:sp>
          <p:nvSpPr>
            <p:cNvPr id="16" name="TextBox 15"/>
            <p:cNvSpPr txBox="1"/>
            <p:nvPr/>
          </p:nvSpPr>
          <p:spPr>
            <a:xfrm>
              <a:off x="6804595" y="885323"/>
              <a:ext cx="2009246" cy="40683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900" dirty="0" smtClean="0">
                  <a:solidFill>
                    <a:schemeClr val="bg1">
                      <a:lumMod val="50000"/>
                    </a:schemeClr>
                  </a:solidFill>
                  <a:latin typeface="Century Gothic" pitchFamily="34" charset="0"/>
                </a:rPr>
                <a:t>Satisfaction score is </a:t>
              </a:r>
            </a:p>
            <a:p>
              <a:pPr algn="ctr"/>
              <a:r>
                <a:rPr lang="en-GB" sz="900" b="1" dirty="0" smtClean="0">
                  <a:solidFill>
                    <a:schemeClr val="accent1"/>
                  </a:solidFill>
                  <a:latin typeface="Century Gothic" pitchFamily="34" charset="0"/>
                </a:rPr>
                <a:t>lower than</a:t>
              </a:r>
              <a:r>
                <a:rPr lang="en-GB" sz="900" dirty="0" smtClean="0">
                  <a:solidFill>
                    <a:schemeClr val="bg1">
                      <a:lumMod val="50000"/>
                    </a:schemeClr>
                  </a:solidFill>
                  <a:latin typeface="Century Gothic" pitchFamily="34" charset="0"/>
                </a:rPr>
                <a:t>/</a:t>
              </a:r>
              <a:r>
                <a:rPr lang="en-GB" sz="900" b="1" dirty="0" smtClean="0">
                  <a:solidFill>
                    <a:srgbClr val="00B050"/>
                  </a:solidFill>
                  <a:latin typeface="Century Gothic" pitchFamily="34" charset="0"/>
                </a:rPr>
                <a:t>higher than </a:t>
              </a:r>
            </a:p>
            <a:p>
              <a:pPr algn="ctr"/>
              <a:r>
                <a:rPr lang="en-GB" sz="900" dirty="0" smtClean="0">
                  <a:solidFill>
                    <a:schemeClr val="bg1">
                      <a:lumMod val="50000"/>
                    </a:schemeClr>
                  </a:solidFill>
                  <a:latin typeface="Century Gothic" pitchFamily="34" charset="0"/>
                </a:rPr>
                <a:t>importance rating</a:t>
              </a:r>
              <a:endParaRPr lang="en-GB" sz="9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7236643" y="1328766"/>
              <a:ext cx="1080120" cy="0"/>
            </a:xfrm>
            <a:prstGeom prst="straightConnector1">
              <a:avLst/>
            </a:prstGeom>
            <a:ln w="25400">
              <a:gradFill>
                <a:gsLst>
                  <a:gs pos="49000">
                    <a:schemeClr val="accent1"/>
                  </a:gs>
                  <a:gs pos="50000">
                    <a:srgbClr val="00B050"/>
                  </a:gs>
                </a:gsLst>
                <a:lin ang="0" scaled="0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395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  <p:bldGraphic spid="11" grpId="0" uiExpand="1">
        <p:bldSub>
          <a:bldChart bld="series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1175568"/>
            <a:ext cx="7790957" cy="741264"/>
          </a:xfrm>
        </p:spPr>
        <p:txBody>
          <a:bodyPr>
            <a:noAutofit/>
          </a:bodyPr>
          <a:lstStyle/>
          <a:p>
            <a:pPr algn="ctr"/>
            <a:r>
              <a:rPr lang="en-GB" sz="2100" dirty="0" smtClean="0">
                <a:solidFill>
                  <a:schemeClr val="tx1"/>
                </a:solidFill>
              </a:rPr>
              <a:t>What </a:t>
            </a:r>
            <a:r>
              <a:rPr lang="en-GB" sz="2100" dirty="0">
                <a:solidFill>
                  <a:schemeClr val="tx1"/>
                </a:solidFill>
              </a:rPr>
              <a:t>are the </a:t>
            </a:r>
            <a:r>
              <a:rPr lang="en-GB" sz="2100" b="1" dirty="0">
                <a:solidFill>
                  <a:schemeClr val="tx1"/>
                </a:solidFill>
              </a:rPr>
              <a:t>three most important </a:t>
            </a:r>
            <a:r>
              <a:rPr lang="en-GB" sz="2100" b="1" dirty="0" smtClean="0">
                <a:solidFill>
                  <a:schemeClr val="tx1"/>
                </a:solidFill>
              </a:rPr>
              <a:t>criteria</a:t>
            </a:r>
            <a:br>
              <a:rPr lang="en-GB" sz="2100" b="1" dirty="0" smtClean="0">
                <a:solidFill>
                  <a:schemeClr val="tx1"/>
                </a:solidFill>
              </a:rPr>
            </a:br>
            <a:r>
              <a:rPr lang="en-GB" sz="2100" dirty="0" smtClean="0">
                <a:solidFill>
                  <a:schemeClr val="tx1"/>
                </a:solidFill>
              </a:rPr>
              <a:t>upon </a:t>
            </a:r>
            <a:r>
              <a:rPr lang="en-GB" sz="2100" dirty="0">
                <a:solidFill>
                  <a:schemeClr val="tx1"/>
                </a:solidFill>
              </a:rPr>
              <a:t>which you </a:t>
            </a:r>
            <a:r>
              <a:rPr lang="en-GB" sz="2100" dirty="0" smtClean="0">
                <a:solidFill>
                  <a:schemeClr val="tx1"/>
                </a:solidFill>
              </a:rPr>
              <a:t>choose a supplier?</a:t>
            </a:r>
            <a:endParaRPr lang="en-GB" sz="2100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7430917" cy="479065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87624" y="116632"/>
            <a:ext cx="7704856" cy="682904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GB" sz="2800" dirty="0" smtClean="0"/>
              <a:t>What matters to our customers?</a:t>
            </a:r>
            <a:r>
              <a:rPr lang="en-GB" sz="1800" dirty="0" smtClean="0"/>
              <a:t> (2/3)</a:t>
            </a:r>
            <a:endParaRPr lang="en-GB" sz="1800" dirty="0"/>
          </a:p>
        </p:txBody>
      </p:sp>
      <p:sp>
        <p:nvSpPr>
          <p:cNvPr id="2" name="Rectangle 1"/>
          <p:cNvSpPr/>
          <p:nvPr/>
        </p:nvSpPr>
        <p:spPr>
          <a:xfrm>
            <a:off x="6588224" y="4149080"/>
            <a:ext cx="720080" cy="235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549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007831"/>
            <a:ext cx="7704856" cy="432048"/>
          </a:xfrm>
        </p:spPr>
        <p:txBody>
          <a:bodyPr>
            <a:noAutofit/>
          </a:bodyPr>
          <a:lstStyle/>
          <a:p>
            <a:r>
              <a:rPr lang="en-GB" sz="2800" dirty="0" smtClean="0"/>
              <a:t>Satisfaction scores</a:t>
            </a:r>
            <a:endParaRPr lang="en-GB" sz="2800" dirty="0"/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905119"/>
              </p:ext>
            </p:extLst>
          </p:nvPr>
        </p:nvGraphicFramePr>
        <p:xfrm>
          <a:off x="107504" y="1628800"/>
          <a:ext cx="7740352" cy="511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7092520" y="1174356"/>
            <a:ext cx="2015984" cy="349702"/>
            <a:chOff x="6804595" y="980728"/>
            <a:chExt cx="1944216" cy="349702"/>
          </a:xfrm>
        </p:grpSpPr>
        <p:sp>
          <p:nvSpPr>
            <p:cNvPr id="19" name="TextBox 18"/>
            <p:cNvSpPr txBox="1"/>
            <p:nvPr/>
          </p:nvSpPr>
          <p:spPr>
            <a:xfrm>
              <a:off x="6804595" y="980728"/>
              <a:ext cx="1944216" cy="349702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900" b="1" dirty="0" smtClean="0">
                  <a:solidFill>
                    <a:schemeClr val="accent1"/>
                  </a:solidFill>
                  <a:latin typeface="Century Gothic" pitchFamily="34" charset="0"/>
                </a:rPr>
                <a:t>Less satisfied</a:t>
              </a:r>
              <a:r>
                <a:rPr lang="en-GB" sz="900" dirty="0" smtClean="0">
                  <a:solidFill>
                    <a:schemeClr val="bg1">
                      <a:lumMod val="50000"/>
                    </a:schemeClr>
                  </a:solidFill>
                  <a:latin typeface="Century Gothic" pitchFamily="34" charset="0"/>
                </a:rPr>
                <a:t>/</a:t>
              </a:r>
              <a:r>
                <a:rPr lang="en-GB" sz="900" b="1" dirty="0" smtClean="0">
                  <a:solidFill>
                    <a:srgbClr val="00B050"/>
                  </a:solidFill>
                  <a:latin typeface="Century Gothic" pitchFamily="34" charset="0"/>
                </a:rPr>
                <a:t>more satisfied</a:t>
              </a:r>
            </a:p>
            <a:p>
              <a:pPr algn="ctr"/>
              <a:r>
                <a:rPr lang="en-GB" sz="900" dirty="0" smtClean="0">
                  <a:solidFill>
                    <a:schemeClr val="bg1">
                      <a:lumMod val="50000"/>
                    </a:schemeClr>
                  </a:solidFill>
                  <a:latin typeface="Century Gothic" pitchFamily="34" charset="0"/>
                </a:rPr>
                <a:t>than 2016</a:t>
              </a:r>
              <a:endParaRPr lang="en-GB" sz="9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7236643" y="1330430"/>
              <a:ext cx="1080120" cy="0"/>
            </a:xfrm>
            <a:prstGeom prst="straightConnector1">
              <a:avLst/>
            </a:prstGeom>
            <a:ln w="25400">
              <a:gradFill>
                <a:gsLst>
                  <a:gs pos="49000">
                    <a:schemeClr val="accent1"/>
                  </a:gs>
                  <a:gs pos="50000">
                    <a:srgbClr val="00B050"/>
                  </a:gs>
                </a:gsLst>
                <a:lin ang="0" scaled="0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281355"/>
              </p:ext>
            </p:extLst>
          </p:nvPr>
        </p:nvGraphicFramePr>
        <p:xfrm>
          <a:off x="7200411" y="1423665"/>
          <a:ext cx="1800200" cy="538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1187624" y="116632"/>
            <a:ext cx="7704856" cy="682904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GB" sz="2800" dirty="0" smtClean="0"/>
              <a:t>What matters to our customers?</a:t>
            </a:r>
            <a:r>
              <a:rPr lang="en-GB" sz="1800" dirty="0" smtClean="0"/>
              <a:t> (3/3)</a:t>
            </a:r>
            <a:endParaRPr lang="en-GB" sz="180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87450" y="1340768"/>
            <a:ext cx="7705725" cy="360040"/>
          </a:xfrm>
        </p:spPr>
        <p:txBody>
          <a:bodyPr/>
          <a:lstStyle/>
          <a:p>
            <a:pPr lvl="0"/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Sorted in descending </a:t>
            </a:r>
            <a:r>
              <a:rPr lang="en-GB" sz="1000" b="1" dirty="0" smtClean="0">
                <a:solidFill>
                  <a:schemeClr val="bg1">
                    <a:lumMod val="50000"/>
                  </a:schemeClr>
                </a:solidFill>
              </a:rPr>
              <a:t>importance order.</a:t>
            </a:r>
            <a:endParaRPr lang="en-GB" sz="10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3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Chart bld="series"/>
        </p:bldSub>
      </p:bldGraphic>
      <p:bldGraphic spid="12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209201"/>
              </p:ext>
            </p:extLst>
          </p:nvPr>
        </p:nvGraphicFramePr>
        <p:xfrm>
          <a:off x="227013" y="1196752"/>
          <a:ext cx="866616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87624" y="225816"/>
            <a:ext cx="7704856" cy="538888"/>
          </a:xfrm>
        </p:spPr>
        <p:txBody>
          <a:bodyPr>
            <a:noAutofit/>
          </a:bodyPr>
          <a:lstStyle/>
          <a:p>
            <a:r>
              <a:rPr lang="en-GB" sz="2800" dirty="0" smtClean="0"/>
              <a:t>Spread of satisfaction scores</a:t>
            </a:r>
            <a:endParaRPr lang="en-GB" sz="280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87450" y="764704"/>
            <a:ext cx="7705725" cy="360040"/>
          </a:xfrm>
        </p:spPr>
        <p:txBody>
          <a:bodyPr/>
          <a:lstStyle/>
          <a:p>
            <a:pPr lvl="0"/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Sorted in descending </a:t>
            </a:r>
            <a:r>
              <a:rPr lang="en-GB" sz="1000" b="1" dirty="0" smtClean="0">
                <a:solidFill>
                  <a:schemeClr val="bg1">
                    <a:lumMod val="50000"/>
                  </a:schemeClr>
                </a:solidFill>
              </a:rPr>
              <a:t>importance order.</a:t>
            </a:r>
            <a:endParaRPr lang="en-GB" sz="10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471003"/>
              </p:ext>
            </p:extLst>
          </p:nvPr>
        </p:nvGraphicFramePr>
        <p:xfrm>
          <a:off x="227013" y="1556791"/>
          <a:ext cx="8666162" cy="518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Benchmarking </a:t>
            </a:r>
            <a:r>
              <a:rPr lang="en-GB" dirty="0" smtClean="0"/>
              <a:t>James Walker against </a:t>
            </a:r>
            <a:r>
              <a:rPr lang="en-GB" dirty="0"/>
              <a:t>other </a:t>
            </a:r>
            <a:r>
              <a:rPr lang="en-GB" u="sng" dirty="0" smtClean="0"/>
              <a:t>B2B Manufacturing</a:t>
            </a:r>
            <a:r>
              <a:rPr lang="en-GB" dirty="0" smtClean="0"/>
              <a:t> companies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7280" y="1196752"/>
            <a:ext cx="8665200" cy="288032"/>
          </a:xfrm>
        </p:spPr>
        <p:txBody>
          <a:bodyPr/>
          <a:lstStyle/>
          <a:p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The chart is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sorted by 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James Walker’s </a:t>
            </a:r>
            <a:r>
              <a:rPr lang="en-GB" sz="1000" b="1" dirty="0" smtClean="0">
                <a:solidFill>
                  <a:schemeClr val="bg1">
                    <a:lumMod val="50000"/>
                  </a:schemeClr>
                </a:solidFill>
              </a:rPr>
              <a:t>distance from average.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27584" y="1556792"/>
            <a:ext cx="2880320" cy="216024"/>
            <a:chOff x="360044" y="1193721"/>
            <a:chExt cx="1651287" cy="288032"/>
          </a:xfrm>
        </p:grpSpPr>
        <p:sp>
          <p:nvSpPr>
            <p:cNvPr id="7" name="Oval 6"/>
            <p:cNvSpPr>
              <a:spLocks/>
            </p:cNvSpPr>
            <p:nvPr/>
          </p:nvSpPr>
          <p:spPr>
            <a:xfrm>
              <a:off x="360044" y="1241727"/>
              <a:ext cx="82286" cy="192021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" name="TextBox 3"/>
            <p:cNvSpPr txBox="1"/>
            <p:nvPr/>
          </p:nvSpPr>
          <p:spPr>
            <a:xfrm>
              <a:off x="427155" y="1193721"/>
              <a:ext cx="1584176" cy="288032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b="1" dirty="0" smtClean="0">
                  <a:solidFill>
                    <a:schemeClr val="tx1"/>
                  </a:solidFill>
                </a:rPr>
                <a:t>= James Walker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TLF theme">
  <a:themeElements>
    <a:clrScheme name="Custom 2">
      <a:dk1>
        <a:srgbClr val="000000"/>
      </a:dk1>
      <a:lt1>
        <a:srgbClr val="FFFFFF"/>
      </a:lt1>
      <a:dk2>
        <a:srgbClr val="7F7F7F"/>
      </a:dk2>
      <a:lt2>
        <a:srgbClr val="1F497D"/>
      </a:lt2>
      <a:accent1>
        <a:srgbClr val="BF2F38"/>
      </a:accent1>
      <a:accent2>
        <a:srgbClr val="4F81B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BACC6"/>
      </a:hlink>
      <a:folHlink>
        <a:srgbClr val="EEECE1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LF theme for commentary">
  <a:themeElements>
    <a:clrScheme name="Custom 2">
      <a:dk1>
        <a:srgbClr val="000000"/>
      </a:dk1>
      <a:lt1>
        <a:srgbClr val="FFFFFF"/>
      </a:lt1>
      <a:dk2>
        <a:srgbClr val="7F7F7F"/>
      </a:dk2>
      <a:lt2>
        <a:srgbClr val="1F497D"/>
      </a:lt2>
      <a:accent1>
        <a:srgbClr val="BF2F38"/>
      </a:accent1>
      <a:accent2>
        <a:srgbClr val="4F81B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BACC6"/>
      </a:hlink>
      <a:folHlink>
        <a:srgbClr val="EEECE1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11533</TotalTime>
  <Words>1922</Words>
  <Application>Microsoft Office PowerPoint</Application>
  <PresentationFormat>On-screen Show (4:3)</PresentationFormat>
  <Paragraphs>320</Paragraphs>
  <Slides>31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TLF theme</vt:lpstr>
      <vt:lpstr>TLF theme for commentary</vt:lpstr>
      <vt:lpstr>Agenda</vt:lpstr>
      <vt:lpstr>Summary</vt:lpstr>
      <vt:lpstr>Who was interviewed (1/2)</vt:lpstr>
      <vt:lpstr>Who was interviewed (2/2)</vt:lpstr>
      <vt:lpstr>What matters to our customers? (1/3)</vt:lpstr>
      <vt:lpstr>What are the three most important criteria upon which you choose a supplier?</vt:lpstr>
      <vt:lpstr>Satisfaction scores</vt:lpstr>
      <vt:lpstr>Spread of satisfaction scores</vt:lpstr>
      <vt:lpstr>Benchmarking James Walker against other B2B Manufacturing companies</vt:lpstr>
      <vt:lpstr>Benchmarking James Walker against the best scores for B2B Manufacturing companies</vt:lpstr>
      <vt:lpstr>Priorities for Improvement Tracking</vt:lpstr>
      <vt:lpstr>Satisfaction targets</vt:lpstr>
      <vt:lpstr>Satisfaction Index by Business Area</vt:lpstr>
      <vt:lpstr>Satisfaction Index by Customer Type</vt:lpstr>
      <vt:lpstr>Net Promoter Score (NPS)</vt:lpstr>
      <vt:lpstr>Net Promoter Score (NPS)</vt:lpstr>
      <vt:lpstr>Net Promoter Score league tables</vt:lpstr>
      <vt:lpstr>Net Promoter Score by Business Classification &amp; Area</vt:lpstr>
      <vt:lpstr>PowerPoint Presentation</vt:lpstr>
      <vt:lpstr>Over the next 3 years, would you expect the level of business you have with James Walker will:</vt:lpstr>
      <vt:lpstr>Level of business by Business Area</vt:lpstr>
      <vt:lpstr>PowerPoint Presentation</vt:lpstr>
      <vt:lpstr>Problem handling</vt:lpstr>
      <vt:lpstr>Problem handling: Opportunities and Threats</vt:lpstr>
      <vt:lpstr>Problem handling Through the lens of MyCase Duration and Customer Satisfaction</vt:lpstr>
      <vt:lpstr>Problem handling Through the lens of MyCase Root Causes and Severity</vt:lpstr>
      <vt:lpstr>Customer Experience Through the eyes of our customer-facing teams</vt:lpstr>
      <vt:lpstr>PowerPoint Presentation</vt:lpstr>
      <vt:lpstr>Priorities for Improvement</vt:lpstr>
      <vt:lpstr>And when it goes to plan…</vt:lpstr>
      <vt:lpstr>Any question?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Satisfaction Survey</dc:title>
  <dc:creator>David Larcher</dc:creator>
  <cp:lastModifiedBy>Mark Brook</cp:lastModifiedBy>
  <cp:revision>1499</cp:revision>
  <cp:lastPrinted>2018-04-05T08:31:55Z</cp:lastPrinted>
  <dcterms:created xsi:type="dcterms:W3CDTF">2014-03-27T10:11:34Z</dcterms:created>
  <dcterms:modified xsi:type="dcterms:W3CDTF">2018-04-24T09:20:32Z</dcterms:modified>
</cp:coreProperties>
</file>